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298" r:id="rId5"/>
    <p:sldId id="309" r:id="rId6"/>
    <p:sldId id="310" r:id="rId7"/>
    <p:sldId id="313" r:id="rId8"/>
    <p:sldId id="337" r:id="rId9"/>
    <p:sldId id="338" r:id="rId10"/>
    <p:sldId id="282" r:id="rId11"/>
    <p:sldId id="339" r:id="rId12"/>
    <p:sldId id="274" r:id="rId13"/>
    <p:sldId id="323" r:id="rId14"/>
    <p:sldId id="325" r:id="rId15"/>
    <p:sldId id="324" r:id="rId16"/>
    <p:sldId id="283" r:id="rId17"/>
    <p:sldId id="284" r:id="rId18"/>
    <p:sldId id="332" r:id="rId19"/>
    <p:sldId id="287" r:id="rId20"/>
    <p:sldId id="288" r:id="rId21"/>
    <p:sldId id="289" r:id="rId22"/>
    <p:sldId id="269" r:id="rId23"/>
    <p:sldId id="270" r:id="rId24"/>
    <p:sldId id="271" r:id="rId25"/>
    <p:sldId id="272" r:id="rId26"/>
    <p:sldId id="268" r:id="rId27"/>
    <p:sldId id="275" r:id="rId28"/>
    <p:sldId id="340" r:id="rId29"/>
    <p:sldId id="341" r:id="rId30"/>
    <p:sldId id="342" r:id="rId31"/>
    <p:sldId id="343" r:id="rId32"/>
    <p:sldId id="344" r:id="rId33"/>
    <p:sldId id="303" r:id="rId34"/>
    <p:sldId id="335" r:id="rId35"/>
    <p:sldId id="336" r:id="rId36"/>
    <p:sldId id="305" r:id="rId37"/>
    <p:sldId id="306" r:id="rId38"/>
    <p:sldId id="307" r:id="rId39"/>
    <p:sldId id="294" r:id="rId40"/>
  </p:sldIdLst>
  <p:sldSz cx="9144000" cy="6858000" type="screen4x3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6395" autoAdjust="0"/>
  </p:normalViewPr>
  <p:slideViewPr>
    <p:cSldViewPr snapToGrid="0">
      <p:cViewPr varScale="1">
        <p:scale>
          <a:sx n="69" d="100"/>
          <a:sy n="69" d="100"/>
        </p:scale>
        <p:origin x="12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4" d="100"/>
        <a:sy n="144" d="100"/>
      </p:scale>
      <p:origin x="0" y="-14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c:spPr>
          <c:dPt>
            <c:idx val="0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9F-4293-AB98-A340FD913771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9F-4293-AB98-A340FD913771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9F-4293-AB98-A340FD913771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9F-4293-AB98-A340FD913771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9F-4293-AB98-A340FD913771}"/>
              </c:ext>
            </c:extLst>
          </c:dPt>
          <c:dPt>
            <c:idx val="5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3B9F-4293-AB98-A340FD913771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3B9F-4293-AB98-A340FD913771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F-3B9F-4293-AB98-A340FD913771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1-3B9F-4293-AB98-A340FD913771}"/>
              </c:ext>
            </c:extLst>
          </c:dPt>
          <c:dPt>
            <c:idx val="9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3-3B9F-4293-AB98-A340FD913771}"/>
              </c:ext>
            </c:extLst>
          </c:dPt>
          <c:dLbls>
            <c:dLbl>
              <c:idx val="0"/>
              <c:layout>
                <c:manualLayout>
                  <c:x val="1.2126736111111111E-2"/>
                  <c:y val="-4.5567187500000002E-2"/>
                </c:manualLayout>
              </c:layout>
              <c:tx>
                <c:rich>
                  <a:bodyPr/>
                  <a:lstStyle/>
                  <a:p>
                    <a:r>
                      <a:rPr lang="es-PE" dirty="0" smtClean="0">
                        <a:solidFill>
                          <a:schemeClr val="tx1"/>
                        </a:solidFill>
                      </a:rPr>
                      <a:t>1.Compromiso</a:t>
                    </a:r>
                    <a:r>
                      <a:rPr lang="es-PE" baseline="0" dirty="0" smtClean="0">
                        <a:solidFill>
                          <a:schemeClr val="tx1"/>
                        </a:solidFill>
                      </a:rPr>
                      <a:t> de la Gerencia (</a:t>
                    </a:r>
                    <a:r>
                      <a:rPr lang="es-PE" baseline="0" dirty="0" err="1" smtClean="0">
                        <a:solidFill>
                          <a:schemeClr val="tx1"/>
                        </a:solidFill>
                      </a:rPr>
                      <a:t>Tone</a:t>
                    </a:r>
                    <a:r>
                      <a:rPr lang="es-PE" baseline="0" dirty="0" smtClean="0">
                        <a:solidFill>
                          <a:schemeClr val="tx1"/>
                        </a:solidFill>
                      </a:rPr>
                      <a:t> at </a:t>
                    </a:r>
                    <a:r>
                      <a:rPr lang="es-PE" baseline="0" dirty="0" err="1" smtClean="0">
                        <a:solidFill>
                          <a:schemeClr val="tx1"/>
                        </a:solidFill>
                      </a:rPr>
                      <a:t>the</a:t>
                    </a:r>
                    <a:r>
                      <a:rPr lang="es-PE" baseline="0" dirty="0" smtClean="0">
                        <a:solidFill>
                          <a:schemeClr val="tx1"/>
                        </a:solidFill>
                      </a:rPr>
                      <a:t> Top)  y una clara política anticorrupción.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90659722222223"/>
                      <c:h val="9.81604166666666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B9F-4293-AB98-A340FD913771}"/>
                </c:ext>
              </c:extLst>
            </c:dLbl>
            <c:dLbl>
              <c:idx val="1"/>
              <c:layout>
                <c:manualLayout>
                  <c:x val="3.1970486111111029E-2"/>
                  <c:y val="-1.6678819444444444E-2"/>
                </c:manualLayout>
              </c:layout>
              <c:tx>
                <c:rich>
                  <a:bodyPr/>
                  <a:lstStyle/>
                  <a:p>
                    <a:r>
                      <a:rPr lang="es-PE" dirty="0" smtClean="0">
                        <a:solidFill>
                          <a:schemeClr val="tx1"/>
                        </a:solidFill>
                      </a:rPr>
                      <a:t>2.Código de Conducta y políticas y procedimientos de cumplimiento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36684027777778"/>
                      <c:h val="0.115586111111111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B9F-4293-AB98-A340FD913771}"/>
                </c:ext>
              </c:extLst>
            </c:dLbl>
            <c:dLbl>
              <c:idx val="2"/>
              <c:layout>
                <c:manualLayout>
                  <c:x val="2.204861111111102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s-PE" smtClean="0">
                        <a:solidFill>
                          <a:schemeClr val="tx1"/>
                        </a:solidFill>
                      </a:rPr>
                      <a:t>3.Supervisión del Órgano máximo, independencia y recursos adecuados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B9F-4293-AB98-A340FD913771}"/>
                </c:ext>
              </c:extLst>
            </c:dLbl>
            <c:dLbl>
              <c:idx val="3"/>
              <c:layout>
                <c:manualLayout>
                  <c:x val="1.9721180555555554E-2"/>
                  <c:y val="4.8898437499999194E-3"/>
                </c:manualLayout>
              </c:layout>
              <c:tx>
                <c:rich>
                  <a:bodyPr/>
                  <a:lstStyle/>
                  <a:p>
                    <a:r>
                      <a:rPr lang="es-PE" dirty="0" smtClean="0">
                        <a:solidFill>
                          <a:schemeClr val="tx1"/>
                        </a:solidFill>
                      </a:rPr>
                      <a:t>4. Identificación y evaluación de riesgos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B9F-4293-AB98-A340FD913771}"/>
                </c:ext>
              </c:extLst>
            </c:dLbl>
            <c:dLbl>
              <c:idx val="4"/>
              <c:layout>
                <c:manualLayout>
                  <c:x val="2.6947916666666665E-3"/>
                  <c:y val="-2.4448871527777777E-2"/>
                </c:manualLayout>
              </c:layout>
              <c:tx>
                <c:rich>
                  <a:bodyPr/>
                  <a:lstStyle/>
                  <a:p>
                    <a:r>
                      <a:rPr lang="es-PE" dirty="0" smtClean="0">
                        <a:solidFill>
                          <a:schemeClr val="tx1"/>
                        </a:solidFill>
                      </a:rPr>
                      <a:t>5. Fusiones y adquisiciones: Pre diligencia debida y análisis post integración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18271604938271"/>
                      <c:h val="4.66843067971745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B9F-4293-AB98-A340FD913771}"/>
                </c:ext>
              </c:extLst>
            </c:dLbl>
            <c:dLbl>
              <c:idx val="5"/>
              <c:layout>
                <c:manualLayout>
                  <c:x val="-5.879513888888889E-3"/>
                  <c:y val="-4.845225694444444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6.Diligencia </a:t>
                    </a:r>
                    <a:r>
                      <a:rPr lang="en-US" dirty="0" err="1" smtClean="0">
                        <a:solidFill>
                          <a:schemeClr val="tx1"/>
                        </a:solidFill>
                      </a:rPr>
                      <a:t>Debida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 y </a:t>
                    </a:r>
                    <a:r>
                      <a:rPr lang="en-US" baseline="0" dirty="0" err="1" smtClean="0">
                        <a:solidFill>
                          <a:schemeClr val="tx1"/>
                        </a:solidFill>
                      </a:rPr>
                      <a:t>pagos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94135802469133"/>
                      <c:h val="4.66843067971745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B9F-4293-AB98-A340FD913771}"/>
                </c:ext>
              </c:extLst>
            </c:dLbl>
            <c:dLbl>
              <c:idx val="6"/>
              <c:layout>
                <c:manualLayout>
                  <c:x val="-5.5121527777777781E-3"/>
                  <c:y val="-6.6144965277777782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B9F-4293-AB98-A340FD913771}"/>
                </c:ext>
              </c:extLst>
            </c:dLbl>
            <c:dLbl>
              <c:idx val="7"/>
              <c:layout>
                <c:manualLayout>
                  <c:x val="6.614583333333333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8.Incentivos y medidas disciplinarias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3B9F-4293-AB98-A340FD913771}"/>
                </c:ext>
              </c:extLst>
            </c:dLbl>
            <c:dLbl>
              <c:idx val="9"/>
              <c:layout>
                <c:manualLayout>
                  <c:x val="-1.2249131944444848E-3"/>
                  <c:y val="-1.616901041666670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3B9F-4293-AB98-A340FD9137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t" anchorCtr="1">
                <a:spAutoFit/>
              </a:bodyPr>
              <a:lstStyle/>
              <a:p>
                <a:pPr>
                  <a:defRPr sz="8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noFill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Hoja1!$A$1:$A$10</c:f>
              <c:strCache>
                <c:ptCount val="10"/>
                <c:pt idx="0">
                  <c:v>1.Compromiso de la alta gerencia (“Tone at the Top”). </c:v>
                </c:pt>
                <c:pt idx="1">
                  <c:v>2.Políticas y procedimientos implementados. </c:v>
                </c:pt>
                <c:pt idx="2">
                  <c:v>3.Área de compliance independiente y con recursos.</c:v>
                </c:pt>
                <c:pt idx="3">
                  <c:v>4.Encargado de prevención nombrado por el Directorio</c:v>
                </c:pt>
                <c:pt idx="4">
                  <c:v>5.Identificación, evaluación y mitigación de riesgos</c:v>
                </c:pt>
                <c:pt idx="5">
                  <c:v>6.Programa efectivo de debida diligencia</c:v>
                </c:pt>
                <c:pt idx="6">
                  <c:v>7.Canales de denuncia e investigación interna</c:v>
                </c:pt>
                <c:pt idx="7">
                  <c:v>8.Difusión y capacitación del modelo de prevención</c:v>
                </c:pt>
                <c:pt idx="8">
                  <c:v>9.Capacitación y asesoría.</c:v>
                </c:pt>
                <c:pt idx="9">
                  <c:v>10.Evaluación y monitoreo continuo</c:v>
                </c:pt>
              </c:strCache>
            </c:strRef>
          </c:cat>
          <c:val>
            <c:numRef>
              <c:f>Hoja1!$B$1:$B$10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B9F-4293-AB98-A340FD913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c:spPr>
          <c:dPt>
            <c:idx val="0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9F-4293-AB98-A340FD913771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9F-4293-AB98-A340FD913771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9F-4293-AB98-A340FD913771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9F-4293-AB98-A340FD913771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9F-4293-AB98-A340FD913771}"/>
              </c:ext>
            </c:extLst>
          </c:dPt>
          <c:dPt>
            <c:idx val="5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3B9F-4293-AB98-A340FD913771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3B9F-4293-AB98-A340FD913771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F-3B9F-4293-AB98-A340FD913771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1-3B9F-4293-AB98-A340FD913771}"/>
              </c:ext>
            </c:extLst>
          </c:dPt>
          <c:dPt>
            <c:idx val="9"/>
            <c:bubble3D val="0"/>
            <c:spPr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3-3B9F-4293-AB98-A340FD913771}"/>
              </c:ext>
            </c:extLst>
          </c:dPt>
          <c:dLbls>
            <c:dLbl>
              <c:idx val="0"/>
              <c:layout>
                <c:manualLayout>
                  <c:x val="1.2126736111111111E-2"/>
                  <c:y val="-4.5567187500000002E-2"/>
                </c:manualLayout>
              </c:layout>
              <c:tx>
                <c:rich>
                  <a:bodyPr/>
                  <a:lstStyle/>
                  <a:p>
                    <a:r>
                      <a:rPr lang="es-PE" dirty="0" smtClean="0">
                        <a:solidFill>
                          <a:schemeClr val="tx1"/>
                        </a:solidFill>
                      </a:rPr>
                      <a:t>1.Compromiso</a:t>
                    </a:r>
                    <a:r>
                      <a:rPr lang="es-PE" baseline="0" dirty="0" smtClean="0">
                        <a:solidFill>
                          <a:schemeClr val="tx1"/>
                        </a:solidFill>
                      </a:rPr>
                      <a:t> de la Gerencia (</a:t>
                    </a:r>
                    <a:r>
                      <a:rPr lang="es-PE" baseline="0" dirty="0" err="1" smtClean="0">
                        <a:solidFill>
                          <a:schemeClr val="tx1"/>
                        </a:solidFill>
                      </a:rPr>
                      <a:t>Tone</a:t>
                    </a:r>
                    <a:r>
                      <a:rPr lang="es-PE" baseline="0" dirty="0" smtClean="0">
                        <a:solidFill>
                          <a:schemeClr val="tx1"/>
                        </a:solidFill>
                      </a:rPr>
                      <a:t> at </a:t>
                    </a:r>
                    <a:r>
                      <a:rPr lang="es-PE" baseline="0" dirty="0" err="1" smtClean="0">
                        <a:solidFill>
                          <a:schemeClr val="tx1"/>
                        </a:solidFill>
                      </a:rPr>
                      <a:t>the</a:t>
                    </a:r>
                    <a:r>
                      <a:rPr lang="es-PE" baseline="0" dirty="0" smtClean="0">
                        <a:solidFill>
                          <a:schemeClr val="tx1"/>
                        </a:solidFill>
                      </a:rPr>
                      <a:t> Top)  y una clara política anticorrupción.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90659722222223"/>
                      <c:h val="9.81604166666666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B9F-4293-AB98-A340FD913771}"/>
                </c:ext>
              </c:extLst>
            </c:dLbl>
            <c:dLbl>
              <c:idx val="1"/>
              <c:layout>
                <c:manualLayout>
                  <c:x val="3.1970486111111029E-2"/>
                  <c:y val="-1.6678819444444444E-2"/>
                </c:manualLayout>
              </c:layout>
              <c:tx>
                <c:rich>
                  <a:bodyPr/>
                  <a:lstStyle/>
                  <a:p>
                    <a:r>
                      <a:rPr lang="es-PE" dirty="0" smtClean="0">
                        <a:solidFill>
                          <a:schemeClr val="tx1"/>
                        </a:solidFill>
                      </a:rPr>
                      <a:t>2.Código de Conducta y políticas y procedimientos de cumplimiento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36684027777778"/>
                      <c:h val="0.115586111111111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B9F-4293-AB98-A340FD913771}"/>
                </c:ext>
              </c:extLst>
            </c:dLbl>
            <c:dLbl>
              <c:idx val="2"/>
              <c:layout>
                <c:manualLayout>
                  <c:x val="2.204861111111102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s-PE" smtClean="0">
                        <a:solidFill>
                          <a:schemeClr val="tx1"/>
                        </a:solidFill>
                      </a:rPr>
                      <a:t>3.Supervisión del Órgano máximo, independencia y recursos adecuados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9F-4293-AB98-A340FD913771}"/>
                </c:ext>
              </c:extLst>
            </c:dLbl>
            <c:dLbl>
              <c:idx val="3"/>
              <c:layout>
                <c:manualLayout>
                  <c:x val="4.6179513888888885E-2"/>
                  <c:y val="4.8898437499999194E-3"/>
                </c:manualLayout>
              </c:layout>
              <c:tx>
                <c:rich>
                  <a:bodyPr/>
                  <a:lstStyle/>
                  <a:p>
                    <a:r>
                      <a:rPr lang="es-PE" dirty="0" smtClean="0">
                        <a:solidFill>
                          <a:schemeClr val="tx1"/>
                        </a:solidFill>
                      </a:rPr>
                      <a:t>4. Identificación y evaluación de riesgos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06736111111112"/>
                      <c:h val="5.2387499999999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B9F-4293-AB98-A340FD913771}"/>
                </c:ext>
              </c:extLst>
            </c:dLbl>
            <c:dLbl>
              <c:idx val="4"/>
              <c:layout>
                <c:manualLayout>
                  <c:x val="2.6947916666666665E-3"/>
                  <c:y val="-2.4448871527777777E-2"/>
                </c:manualLayout>
              </c:layout>
              <c:tx>
                <c:rich>
                  <a:bodyPr/>
                  <a:lstStyle/>
                  <a:p>
                    <a:r>
                      <a:rPr lang="es-PE" dirty="0" smtClean="0">
                        <a:solidFill>
                          <a:schemeClr val="tx1"/>
                        </a:solidFill>
                      </a:rPr>
                      <a:t>5. Fusiones y adquisiciones: Pre diligencia debida y análisis post integración</a:t>
                    </a:r>
                    <a:endParaRPr lang="es-PE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18271604938271"/>
                      <c:h val="4.66843067971745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B9F-4293-AB98-A340FD913771}"/>
                </c:ext>
              </c:extLst>
            </c:dLbl>
            <c:dLbl>
              <c:idx val="5"/>
              <c:layout>
                <c:manualLayout>
                  <c:x val="-5.879513888888889E-3"/>
                  <c:y val="-4.845225694444444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6.Diligencia </a:t>
                    </a:r>
                    <a:r>
                      <a:rPr lang="en-US" dirty="0" err="1" smtClean="0">
                        <a:solidFill>
                          <a:schemeClr val="tx1"/>
                        </a:solidFill>
                      </a:rPr>
                      <a:t>Debida</a:t>
                    </a:r>
                    <a:r>
                      <a:rPr lang="en-US" baseline="0" dirty="0" smtClean="0">
                        <a:solidFill>
                          <a:schemeClr val="tx1"/>
                        </a:solidFill>
                      </a:rPr>
                      <a:t> y </a:t>
                    </a:r>
                    <a:r>
                      <a:rPr lang="en-US" baseline="0" dirty="0" err="1" smtClean="0">
                        <a:solidFill>
                          <a:schemeClr val="tx1"/>
                        </a:solidFill>
                      </a:rPr>
                      <a:t>pagos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94135802469133"/>
                      <c:h val="4.66843067971745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B9F-4293-AB98-A340FD913771}"/>
                </c:ext>
              </c:extLst>
            </c:dLbl>
            <c:dLbl>
              <c:idx val="6"/>
              <c:layout>
                <c:manualLayout>
                  <c:x val="4.409722222222222E-3"/>
                  <c:y val="-1.10242187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730208333333332"/>
                      <c:h val="5.2387499999999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3B9F-4293-AB98-A340FD913771}"/>
                </c:ext>
              </c:extLst>
            </c:dLbl>
            <c:dLbl>
              <c:idx val="7"/>
              <c:layout>
                <c:manualLayout>
                  <c:x val="6.614583333333333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8.Incentivos y medidas disciplinarias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B9F-4293-AB98-A340FD913771}"/>
                </c:ext>
              </c:extLst>
            </c:dLbl>
            <c:dLbl>
              <c:idx val="9"/>
              <c:layout>
                <c:manualLayout>
                  <c:x val="-1.2249131944444848E-3"/>
                  <c:y val="-1.616901041666670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242430555555552"/>
                      <c:h val="4.65666666666666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3B9F-4293-AB98-A340FD9137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t" anchorCtr="1">
                <a:spAutoFit/>
              </a:bodyPr>
              <a:lstStyle/>
              <a:p>
                <a:pPr>
                  <a:defRPr sz="8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noFill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Hoja1!$A$1:$A$10</c:f>
              <c:strCache>
                <c:ptCount val="10"/>
                <c:pt idx="0">
                  <c:v>1.Compromiso de la alta gerencia (“Tone at the Top”). </c:v>
                </c:pt>
                <c:pt idx="1">
                  <c:v>2.Políticas y procedimientos implementados. </c:v>
                </c:pt>
                <c:pt idx="2">
                  <c:v>3.Área de compliance independiente y con recursos.</c:v>
                </c:pt>
                <c:pt idx="3">
                  <c:v>4.Encargado de prevención nombrado por el Directorio</c:v>
                </c:pt>
                <c:pt idx="4">
                  <c:v>5.Identificación, evaluación y mitigación de riesgos</c:v>
                </c:pt>
                <c:pt idx="5">
                  <c:v>6.Programa efectivo de debida diligencia</c:v>
                </c:pt>
                <c:pt idx="6">
                  <c:v>7.Canales de denuncia e investigación interna</c:v>
                </c:pt>
                <c:pt idx="7">
                  <c:v>8.Difusión y capacitación del modelo de prevención</c:v>
                </c:pt>
                <c:pt idx="8">
                  <c:v>9.Capacitación y asesoría.</c:v>
                </c:pt>
                <c:pt idx="9">
                  <c:v>10.Evaluación y monitoreo continuo</c:v>
                </c:pt>
              </c:strCache>
            </c:strRef>
          </c:cat>
          <c:val>
            <c:numRef>
              <c:f>Hoja1!$B$1:$B$10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B9F-4293-AB98-A340FD913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50" kern="1200"/>
    <cs:bodyPr wrap="square" lIns="38100" tIns="19050" rIns="38100" bIns="19050" anchor="ctr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50" kern="1200"/>
    <cs:bodyPr wrap="square" lIns="38100" tIns="19050" rIns="38100" bIns="19050" anchor="ctr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5CC77-CF35-430C-B8D3-7E5A08BE4B12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DD53A-2B3C-48DE-B4E4-F0AC67C5D67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829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PE" altLang="es-PE" dirty="0" smtClean="0"/>
              <a:t> Junta ejecutiva</a:t>
            </a:r>
            <a:r>
              <a:rPr lang="es-PE" altLang="es-PE" baseline="0" dirty="0" smtClean="0"/>
              <a:t> vs gobierno corporativo</a:t>
            </a:r>
            <a:endParaRPr lang="es-PE" altLang="es-PE" dirty="0" smtClean="0"/>
          </a:p>
        </p:txBody>
      </p:sp>
      <p:sp>
        <p:nvSpPr>
          <p:cNvPr id="460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0DA13DE-46B5-4E0B-A19A-08119036A063}" type="slidenum">
              <a:rPr lang="es-CO" altLang="es-PE" smtClean="0"/>
              <a:pPr/>
              <a:t>8</a:t>
            </a:fld>
            <a:endParaRPr lang="es-CO" altLang="es-PE" smtClean="0"/>
          </a:p>
        </p:txBody>
      </p:sp>
    </p:spTree>
    <p:extLst>
      <p:ext uri="{BB962C8B-B14F-4D97-AF65-F5344CB8AC3E}">
        <p14:creationId xmlns:p14="http://schemas.microsoft.com/office/powerpoint/2010/main" val="14457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dirty="0" smtClean="0"/>
          </a:p>
        </p:txBody>
      </p:sp>
      <p:sp>
        <p:nvSpPr>
          <p:cNvPr id="604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33329A4-20EE-439D-9DF3-AF003209E044}" type="slidenum">
              <a:rPr lang="es-PE" altLang="es-PE" smtClean="0"/>
              <a:pPr/>
              <a:t>9</a:t>
            </a:fld>
            <a:endParaRPr lang="es-PE" altLang="es-PE" smtClean="0"/>
          </a:p>
        </p:txBody>
      </p:sp>
    </p:spTree>
    <p:extLst>
      <p:ext uri="{BB962C8B-B14F-4D97-AF65-F5344CB8AC3E}">
        <p14:creationId xmlns:p14="http://schemas.microsoft.com/office/powerpoint/2010/main" val="2702762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645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288908F-DF3E-4597-AAD5-158530622975}" type="slidenum">
              <a:rPr lang="es-PE" altLang="es-PE" smtClean="0"/>
              <a:pPr/>
              <a:t>24</a:t>
            </a:fld>
            <a:endParaRPr lang="es-PE" altLang="es-PE" smtClean="0"/>
          </a:p>
        </p:txBody>
      </p:sp>
    </p:spTree>
    <p:extLst>
      <p:ext uri="{BB962C8B-B14F-4D97-AF65-F5344CB8AC3E}">
        <p14:creationId xmlns:p14="http://schemas.microsoft.com/office/powerpoint/2010/main" val="366955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baseline="0" dirty="0" smtClean="0"/>
          </a:p>
          <a:p>
            <a:endParaRPr lang="es-PE" altLang="es-PE" dirty="0" smtClean="0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7DAF6DE-48D0-473C-9F1D-E6352D9CB1B0}" type="slidenum">
              <a:rPr lang="es-CO" altLang="es-PE" smtClean="0"/>
              <a:pPr/>
              <a:t>25</a:t>
            </a:fld>
            <a:endParaRPr lang="es-CO" altLang="es-PE" dirty="0" smtClean="0"/>
          </a:p>
        </p:txBody>
      </p:sp>
    </p:spTree>
    <p:extLst>
      <p:ext uri="{BB962C8B-B14F-4D97-AF65-F5344CB8AC3E}">
        <p14:creationId xmlns:p14="http://schemas.microsoft.com/office/powerpoint/2010/main" val="142989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baseline="0" dirty="0" smtClean="0"/>
          </a:p>
          <a:p>
            <a:endParaRPr lang="es-PE" altLang="es-PE" dirty="0" smtClean="0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7DAF6DE-48D0-473C-9F1D-E6352D9CB1B0}" type="slidenum">
              <a:rPr lang="es-CO" altLang="es-PE" smtClean="0"/>
              <a:pPr/>
              <a:t>26</a:t>
            </a:fld>
            <a:endParaRPr lang="es-CO" altLang="es-PE" dirty="0" smtClean="0"/>
          </a:p>
        </p:txBody>
      </p:sp>
    </p:spTree>
    <p:extLst>
      <p:ext uri="{BB962C8B-B14F-4D97-AF65-F5344CB8AC3E}">
        <p14:creationId xmlns:p14="http://schemas.microsoft.com/office/powerpoint/2010/main" val="6215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4813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7909519-E71A-4A73-875E-800101276F5C}" type="slidenum">
              <a:rPr lang="es-PE" altLang="es-PE" smtClean="0"/>
              <a:pPr/>
              <a:t>29</a:t>
            </a:fld>
            <a:endParaRPr lang="es-PE" altLang="es-PE" smtClean="0"/>
          </a:p>
        </p:txBody>
      </p:sp>
    </p:spTree>
    <p:extLst>
      <p:ext uri="{BB962C8B-B14F-4D97-AF65-F5344CB8AC3E}">
        <p14:creationId xmlns:p14="http://schemas.microsoft.com/office/powerpoint/2010/main" val="1816297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b="1" dirty="0" smtClean="0"/>
          </a:p>
          <a:p>
            <a:endParaRPr lang="es-PE" altLang="es-PE" b="1" dirty="0" smtClean="0"/>
          </a:p>
          <a:p>
            <a:endParaRPr lang="es-PE" altLang="es-PE" b="1" dirty="0" smtClean="0"/>
          </a:p>
          <a:p>
            <a:endParaRPr lang="es-PE" altLang="es-PE" b="1" dirty="0" smtClean="0"/>
          </a:p>
          <a:p>
            <a:r>
              <a:rPr lang="es-PE" altLang="es-PE" b="1" dirty="0" smtClean="0"/>
              <a:t>Nos dimos cuenta de que las empresas ya no solo debemos cumplir con los más altos estándares, debemos incorporar la gestión de riesgos y cumplimiento dentro de nuestra cultura organizacional. </a:t>
            </a:r>
            <a:r>
              <a:rPr lang="es-PE" altLang="es-PE" dirty="0" smtClean="0"/>
              <a:t>El cambio cultural que estamos logrando nos permite que, hoy, seamos nosotros, no solo las leyes, los que le exigimos al país, a nuestros socios, clientes y proveedores cumplir con estos estándares. </a:t>
            </a:r>
            <a:r>
              <a:rPr lang="es-ES_tradnl" altLang="es-PE" dirty="0" smtClean="0"/>
              <a:t>Es una gran oportunidad para alinear la cultura organizacional a la cultura de cumplimiento que deseamos ver todos los peruanos en el país. </a:t>
            </a:r>
            <a:endParaRPr lang="es-PE" altLang="es-PE" dirty="0" smtClean="0"/>
          </a:p>
          <a:p>
            <a:endParaRPr lang="es-PE" altLang="es-PE" dirty="0" smtClean="0"/>
          </a:p>
          <a:p>
            <a:endParaRPr lang="es-PE" altLang="es-PE" dirty="0" smtClean="0"/>
          </a:p>
        </p:txBody>
      </p:sp>
      <p:sp>
        <p:nvSpPr>
          <p:cNvPr id="460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0DA13DE-46B5-4E0B-A19A-08119036A063}" type="slidenum">
              <a:rPr lang="es-CO" altLang="es-PE" smtClean="0"/>
              <a:pPr/>
              <a:t>31</a:t>
            </a:fld>
            <a:endParaRPr lang="es-CO" altLang="es-PE" dirty="0" smtClean="0"/>
          </a:p>
        </p:txBody>
      </p:sp>
    </p:spTree>
    <p:extLst>
      <p:ext uri="{BB962C8B-B14F-4D97-AF65-F5344CB8AC3E}">
        <p14:creationId xmlns:p14="http://schemas.microsoft.com/office/powerpoint/2010/main" val="196235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b="1" dirty="0" smtClean="0"/>
          </a:p>
          <a:p>
            <a:endParaRPr lang="es-PE" altLang="es-PE" b="1" dirty="0" smtClean="0"/>
          </a:p>
          <a:p>
            <a:endParaRPr lang="es-PE" altLang="es-PE" b="1" dirty="0" smtClean="0"/>
          </a:p>
          <a:p>
            <a:endParaRPr lang="es-PE" altLang="es-PE" b="1" dirty="0" smtClean="0"/>
          </a:p>
          <a:p>
            <a:r>
              <a:rPr lang="es-PE" altLang="es-PE" b="1" dirty="0" smtClean="0"/>
              <a:t>Nos dimos cuenta de que las empresas ya no solo debemos cumplir con los más altos estándares, debemos incorporar la gestión de riesgos y cumplimiento dentro de nuestra cultura organizacional. </a:t>
            </a:r>
            <a:r>
              <a:rPr lang="es-PE" altLang="es-PE" dirty="0" smtClean="0"/>
              <a:t>El cambio cultural que estamos logrando nos permite que, hoy, seamos nosotros, no solo las leyes, los que le exigimos al país, a nuestros socios, clientes y proveedores cumplir con estos estándares. </a:t>
            </a:r>
            <a:r>
              <a:rPr lang="es-ES_tradnl" altLang="es-PE" dirty="0" smtClean="0"/>
              <a:t>Es una gran oportunidad para alinear la cultura organizacional a la cultura de cumplimiento que deseamos ver todos los peruanos en el país. </a:t>
            </a:r>
            <a:endParaRPr lang="es-PE" altLang="es-PE" dirty="0" smtClean="0"/>
          </a:p>
          <a:p>
            <a:endParaRPr lang="es-PE" altLang="es-PE" dirty="0" smtClean="0"/>
          </a:p>
          <a:p>
            <a:endParaRPr lang="es-PE" altLang="es-PE" dirty="0" smtClean="0"/>
          </a:p>
        </p:txBody>
      </p:sp>
      <p:sp>
        <p:nvSpPr>
          <p:cNvPr id="460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0DA13DE-46B5-4E0B-A19A-08119036A063}" type="slidenum">
              <a:rPr lang="es-CO" altLang="es-PE" smtClean="0"/>
              <a:pPr/>
              <a:t>32</a:t>
            </a:fld>
            <a:endParaRPr lang="es-CO" altLang="es-PE" dirty="0" smtClean="0"/>
          </a:p>
        </p:txBody>
      </p:sp>
    </p:spTree>
    <p:extLst>
      <p:ext uri="{BB962C8B-B14F-4D97-AF65-F5344CB8AC3E}">
        <p14:creationId xmlns:p14="http://schemas.microsoft.com/office/powerpoint/2010/main" val="246764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3526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7630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2783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8"/>
          <p:cNvSpPr/>
          <p:nvPr userDrawn="1"/>
        </p:nvSpPr>
        <p:spPr>
          <a:xfrm>
            <a:off x="244475" y="6613525"/>
            <a:ext cx="8655050" cy="244475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7050088" y="250825"/>
            <a:ext cx="1841500" cy="981075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754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244475" y="6613525"/>
            <a:ext cx="8655050" cy="244475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38364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244475" y="6613525"/>
            <a:ext cx="8655050" cy="244475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701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244475" y="6613525"/>
            <a:ext cx="8655050" cy="244475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84405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244475" y="6613525"/>
            <a:ext cx="8655050" cy="244475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36060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7"/>
          <p:cNvSpPr>
            <a:spLocks noGrp="1"/>
          </p:cNvSpPr>
          <p:nvPr>
            <p:ph type="pic" sz="quarter" idx="10"/>
          </p:nvPr>
        </p:nvSpPr>
        <p:spPr>
          <a:xfrm>
            <a:off x="242888" y="242888"/>
            <a:ext cx="8667750" cy="6362700"/>
          </a:xfr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s-P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888" y="1670957"/>
            <a:ext cx="3315600" cy="3314700"/>
          </a:xfrm>
          <a:solidFill>
            <a:srgbClr val="E45C0A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tIns="288000" rtlCol="0" anchor="ctr"/>
          <a:lstStyle>
            <a:lvl1pPr>
              <a:defRPr lang="en-US" sz="180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defTabSz="457200"/>
            <a:r>
              <a:rPr lang="es-ES" dirty="0" smtClean="0"/>
              <a:t>_______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Editar título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_______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61" y="3000105"/>
            <a:ext cx="2064069" cy="6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94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dirty="0" smtClean="0"/>
              <a:t>Escribir subtítulo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244505" y="6613496"/>
            <a:ext cx="8654992" cy="244504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23722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dirty="0" smtClean="0"/>
              <a:t>Escribir subtítulo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244505" y="6613496"/>
            <a:ext cx="8654992" cy="244504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6064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11466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dirty="0" smtClean="0"/>
              <a:t>Escribir subtítulo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244505" y="6613496"/>
            <a:ext cx="8654992" cy="244504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6648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dirty="0" smtClean="0"/>
              <a:t>Escribir subtítulo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244505" y="6613496"/>
            <a:ext cx="8654992" cy="244504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5390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dirty="0" smtClean="0"/>
              <a:t>Escribir subtítulo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244505" y="6613496"/>
            <a:ext cx="8654992" cy="244504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11561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dirty="0" smtClean="0"/>
              <a:t>Escribir subtítulo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244505" y="6613496"/>
            <a:ext cx="8654992" cy="244504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1809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244475" y="6613525"/>
            <a:ext cx="8655050" cy="244475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5684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8"/>
          <p:cNvSpPr/>
          <p:nvPr userDrawn="1"/>
        </p:nvSpPr>
        <p:spPr>
          <a:xfrm>
            <a:off x="0" y="6613525"/>
            <a:ext cx="9144000" cy="244475"/>
          </a:xfrm>
          <a:prstGeom prst="rect">
            <a:avLst/>
          </a:prstGeom>
          <a:solidFill>
            <a:srgbClr val="FF7E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628650" y="2169268"/>
            <a:ext cx="7886700" cy="321519"/>
          </a:xfrm>
        </p:spPr>
        <p:txBody>
          <a:bodyPr>
            <a:noAutofit/>
          </a:bodyPr>
          <a:lstStyle>
            <a:lvl1pPr marL="0" indent="0">
              <a:buNone/>
              <a:defRPr sz="1000" cap="all" baseline="0">
                <a:solidFill>
                  <a:srgbClr val="F06823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6031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4894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8637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4684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6616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7981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9958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5990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932FF-1E03-489D-B8ED-49A9EFCB10CA}" type="datetimeFigureOut">
              <a:rPr lang="es-419" smtClean="0"/>
              <a:t>20/6/2019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5D3E9-2E8C-4486-846A-E5554B9B064F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6722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1" r:id="rId23"/>
    <p:sldLayoutId id="2147483693" r:id="rId24"/>
    <p:sldLayoutId id="214748369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0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4.pn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16.emf"/><Relationship Id="rId5" Type="http://schemas.openxmlformats.org/officeDocument/2006/relationships/image" Target="../media/image48.jpeg"/><Relationship Id="rId10" Type="http://schemas.openxmlformats.org/officeDocument/2006/relationships/image" Target="../media/image15.jpeg"/><Relationship Id="rId4" Type="http://schemas.openxmlformats.org/officeDocument/2006/relationships/image" Target="../media/image47.jpe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1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2.xml"/><Relationship Id="rId11" Type="http://schemas.openxmlformats.org/officeDocument/2006/relationships/image" Target="../media/image54.png"/><Relationship Id="rId5" Type="http://schemas.openxmlformats.org/officeDocument/2006/relationships/image" Target="../media/image16.emf"/><Relationship Id="rId10" Type="http://schemas.openxmlformats.org/officeDocument/2006/relationships/image" Target="../media/image58.png"/><Relationship Id="rId4" Type="http://schemas.openxmlformats.org/officeDocument/2006/relationships/image" Target="../media/image15.jpe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fernando.dyer@gym.com.p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80027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-1" y="7600"/>
            <a:ext cx="9144000" cy="6864824"/>
          </a:xfrm>
          <a:prstGeom prst="rect">
            <a:avLst/>
          </a:prstGeom>
          <a:solidFill>
            <a:srgbClr val="00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0" y="1448965"/>
            <a:ext cx="4071938" cy="3852202"/>
          </a:xfrm>
        </p:spPr>
        <p:txBody>
          <a:bodyPr lIns="1476000">
            <a:normAutofit/>
          </a:bodyPr>
          <a:lstStyle/>
          <a:p>
            <a:r>
              <a:rPr lang="en-US" sz="900" b="1" dirty="0" smtClean="0">
                <a:solidFill>
                  <a:srgbClr val="FFFFFF"/>
                </a:solidFill>
                <a:cs typeface="KievitPro-Black"/>
              </a:rPr>
              <a:t>______________________</a:t>
            </a:r>
            <a:r>
              <a:rPr lang="en-US" sz="1100" b="1" dirty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1100" b="1" dirty="0">
                <a:solidFill>
                  <a:srgbClr val="FFFFFF"/>
                </a:solidFill>
                <a:cs typeface="KievitPro-Black"/>
              </a:rPr>
            </a:br>
            <a:r>
              <a:rPr lang="en-US" sz="1100" b="1" dirty="0" smtClean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1100" b="1" dirty="0" smtClean="0">
                <a:solidFill>
                  <a:srgbClr val="FFFFFF"/>
                </a:solidFill>
                <a:cs typeface="KievitPro-Black"/>
              </a:rPr>
            </a:br>
            <a:r>
              <a:rPr lang="en-US" sz="1100" b="1" dirty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1100" b="1" dirty="0">
                <a:solidFill>
                  <a:srgbClr val="FFFFFF"/>
                </a:solidFill>
                <a:cs typeface="KievitPro-Black"/>
              </a:rPr>
            </a:br>
            <a:r>
              <a:rPr lang="en-US" sz="1100" b="1" dirty="0" smtClean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1100" b="1" dirty="0" smtClean="0">
                <a:solidFill>
                  <a:srgbClr val="FFFFFF"/>
                </a:solidFill>
                <a:cs typeface="KievitPro-Black"/>
              </a:rPr>
            </a:br>
            <a:r>
              <a:rPr lang="en-US" sz="2400" b="1" dirty="0"/>
              <a:t>INGENIERÍA</a:t>
            </a:r>
            <a:r>
              <a:rPr lang="es-PE" sz="2400" b="1" dirty="0" smtClean="0"/>
              <a:t/>
            </a:r>
            <a:br>
              <a:rPr lang="es-PE" sz="2400" b="1" dirty="0" smtClean="0"/>
            </a:br>
            <a:r>
              <a:rPr lang="es-PE" sz="2400" b="1" dirty="0" smtClean="0"/>
              <a:t/>
            </a:r>
            <a:br>
              <a:rPr lang="es-PE" sz="2400" b="1" dirty="0" smtClean="0"/>
            </a:br>
            <a:r>
              <a:rPr lang="es-PE" sz="1050" b="1" dirty="0" smtClean="0"/>
              <a:t/>
            </a:r>
            <a:br>
              <a:rPr lang="es-PE" sz="1050" b="1" dirty="0" smtClean="0"/>
            </a:br>
            <a:r>
              <a:rPr lang="es-PE" sz="1050" b="1" dirty="0"/>
              <a:t/>
            </a:r>
            <a:br>
              <a:rPr lang="es-PE" sz="1050" b="1" dirty="0"/>
            </a:br>
            <a:r>
              <a:rPr lang="es-PE" sz="1050" b="1" dirty="0" smtClean="0"/>
              <a:t/>
            </a:r>
            <a:br>
              <a:rPr lang="es-PE" sz="1050" b="1" dirty="0" smtClean="0"/>
            </a:br>
            <a:r>
              <a:rPr lang="es-PE" sz="1050" b="1" dirty="0"/>
              <a:t/>
            </a:r>
            <a:br>
              <a:rPr lang="es-PE" sz="1050" b="1" dirty="0"/>
            </a:br>
            <a:r>
              <a:rPr lang="es-PE" sz="1050" b="1" dirty="0" smtClean="0"/>
              <a:t/>
            </a:r>
            <a:br>
              <a:rPr lang="es-PE" sz="1050" b="1" dirty="0" smtClean="0"/>
            </a:br>
            <a:r>
              <a:rPr lang="es-PE" sz="2400" b="1" dirty="0" smtClean="0"/>
              <a:t/>
            </a:r>
            <a:br>
              <a:rPr lang="es-PE" sz="2400" b="1" dirty="0" smtClean="0"/>
            </a:br>
            <a:r>
              <a:rPr lang="es-ES" sz="2400" b="1" dirty="0" smtClean="0"/>
              <a:t>_______</a:t>
            </a:r>
            <a:br>
              <a:rPr lang="es-ES" sz="2400" b="1" dirty="0" smtClean="0"/>
            </a:br>
            <a:endParaRPr lang="es-PE" sz="2400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650189" y="2022133"/>
            <a:ext cx="1244056" cy="131126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cap="all" baseline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 smtClean="0">
                <a:solidFill>
                  <a:srgbClr val="FFFFFF"/>
                </a:solidFill>
                <a:cs typeface="KievitPro-Black"/>
              </a:rPr>
              <a:t/>
            </a:r>
            <a:br>
              <a:rPr lang="es-ES" sz="2400" b="1" dirty="0" smtClean="0">
                <a:solidFill>
                  <a:srgbClr val="FFFFFF"/>
                </a:solidFill>
                <a:cs typeface="KievitPro-Black"/>
              </a:rPr>
            </a:br>
            <a:r>
              <a:rPr lang="es-ES" sz="6600" b="1" dirty="0" smtClean="0"/>
              <a:t>re</a:t>
            </a:r>
            <a:r>
              <a:rPr lang="es-ES" sz="2400" dirty="0" smtClean="0"/>
              <a:t/>
            </a:r>
            <a:br>
              <a:rPr lang="es-ES" sz="2400" dirty="0" smtClean="0"/>
            </a:br>
            <a:endParaRPr lang="es-ES" sz="2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2" y="2699037"/>
            <a:ext cx="3561347" cy="1661077"/>
          </a:xfrm>
          <a:prstGeom prst="rect">
            <a:avLst/>
          </a:prstGeom>
        </p:spPr>
      </p:pic>
      <p:sp>
        <p:nvSpPr>
          <p:cNvPr id="7" name="Título 3"/>
          <p:cNvSpPr txBox="1">
            <a:spLocks/>
          </p:cNvSpPr>
          <p:nvPr/>
        </p:nvSpPr>
        <p:spPr>
          <a:xfrm>
            <a:off x="523702" y="5434770"/>
            <a:ext cx="4935423" cy="130016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cap="all" baseline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00" b="1" dirty="0" smtClean="0">
                <a:solidFill>
                  <a:srgbClr val="FFFFFF"/>
                </a:solidFill>
                <a:cs typeface="KievitPro-Black"/>
              </a:rPr>
              <a:t/>
            </a:r>
            <a:br>
              <a:rPr lang="es-ES" sz="900" b="1" dirty="0" smtClean="0">
                <a:solidFill>
                  <a:srgbClr val="FFFFFF"/>
                </a:solidFill>
                <a:cs typeface="KievitPro-Black"/>
              </a:rPr>
            </a:br>
            <a:r>
              <a:rPr lang="es-ES" sz="2000" i="1" cap="none" dirty="0" smtClean="0"/>
              <a:t>Fernando Dyer</a:t>
            </a:r>
          </a:p>
          <a:p>
            <a:r>
              <a:rPr lang="es-ES" sz="2000" i="1" cap="none" dirty="0" err="1" smtClean="0"/>
              <a:t>Chief</a:t>
            </a:r>
            <a:r>
              <a:rPr lang="es-ES" sz="2000" i="1" cap="none" dirty="0" smtClean="0"/>
              <a:t> </a:t>
            </a:r>
            <a:r>
              <a:rPr lang="es-ES" sz="2000" i="1" cap="none" dirty="0" err="1" smtClean="0"/>
              <a:t>Risk</a:t>
            </a:r>
            <a:r>
              <a:rPr lang="es-ES" sz="2000" i="1" cap="none" dirty="0" smtClean="0"/>
              <a:t> &amp; Compliance </a:t>
            </a:r>
            <a:r>
              <a:rPr lang="es-ES" sz="2000" i="1" cap="none" dirty="0" err="1" smtClean="0"/>
              <a:t>Officer</a:t>
            </a:r>
            <a:endParaRPr lang="es-ES" sz="2000" i="1" cap="none" dirty="0" smtClean="0"/>
          </a:p>
          <a:p>
            <a:r>
              <a:rPr lang="en-US" sz="1400" i="1" cap="none" dirty="0" smtClean="0"/>
              <a:t>Lima, 4 de </a:t>
            </a:r>
            <a:r>
              <a:rPr lang="en-US" sz="1400" i="1" cap="none" dirty="0" err="1" smtClean="0"/>
              <a:t>Junio</a:t>
            </a:r>
            <a:r>
              <a:rPr lang="en-US" sz="1400" i="1" cap="none" dirty="0" smtClean="0"/>
              <a:t> de 2019</a:t>
            </a:r>
            <a:endParaRPr lang="es-ES" sz="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24196" y="2911126"/>
            <a:ext cx="2995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 smtClean="0">
                <a:solidFill>
                  <a:schemeClr val="lt1"/>
                </a:solidFill>
                <a:latin typeface="+mj-lt"/>
              </a:rPr>
              <a:t>DE GRAÑA Y MONTERO</a:t>
            </a:r>
            <a:endParaRPr lang="es-PE" sz="22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7769" y="3652228"/>
            <a:ext cx="2992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i="1" dirty="0" smtClean="0">
                <a:solidFill>
                  <a:schemeClr val="bg1"/>
                </a:solidFill>
              </a:rPr>
              <a:t>Un </a:t>
            </a:r>
            <a:r>
              <a:rPr lang="es-PE" sz="2000" b="1" i="1" dirty="0">
                <a:solidFill>
                  <a:schemeClr val="bg1"/>
                </a:solidFill>
              </a:rPr>
              <a:t>nuevo enfoque de riesgos y cumplimiento</a:t>
            </a:r>
          </a:p>
        </p:txBody>
      </p:sp>
    </p:spTree>
    <p:extLst>
      <p:ext uri="{BB962C8B-B14F-4D97-AF65-F5344CB8AC3E}">
        <p14:creationId xmlns:p14="http://schemas.microsoft.com/office/powerpoint/2010/main" val="26373154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065" t="26522" r="21848" b="11062"/>
          <a:stretch/>
        </p:blipFill>
        <p:spPr>
          <a:xfrm>
            <a:off x="0" y="0"/>
            <a:ext cx="9150352" cy="6858000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352" y="0"/>
            <a:ext cx="9144000" cy="68648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7" name="Grupo 16"/>
          <p:cNvGrpSpPr/>
          <p:nvPr/>
        </p:nvGrpSpPr>
        <p:grpSpPr>
          <a:xfrm>
            <a:off x="4620429" y="2285010"/>
            <a:ext cx="4270252" cy="4269579"/>
            <a:chOff x="3663015" y="801954"/>
            <a:chExt cx="5243862" cy="5570108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0000">
              <a:off x="4683515" y="801954"/>
              <a:ext cx="3483733" cy="4973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0000">
              <a:off x="5764815" y="2388382"/>
              <a:ext cx="3142062" cy="31811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0000">
              <a:off x="4103470" y="3303032"/>
              <a:ext cx="2711361" cy="30690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0000">
              <a:off x="3663015" y="2037789"/>
              <a:ext cx="2042742" cy="31441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9" name="Rectángulo 10"/>
          <p:cNvSpPr>
            <a:spLocks noChangeArrowheads="1"/>
          </p:cNvSpPr>
          <p:nvPr/>
        </p:nvSpPr>
        <p:spPr bwMode="auto">
          <a:xfrm>
            <a:off x="439936" y="3233222"/>
            <a:ext cx="33773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MillerText Bold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MillerText Bold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MillerText Bold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MillerText Bold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MillerText Bold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MillerText Bold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MillerText Bold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MillerText Bold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MillerText Bold" pitchFamily="50" charset="0"/>
              </a:defRPr>
            </a:lvl9pPr>
          </a:lstStyle>
          <a:p>
            <a:pPr marL="0" lvl="3" indent="0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SzPct val="140000"/>
              <a:buFont typeface="Arial" panose="020B0604020202020204" pitchFamily="34" charset="0"/>
              <a:buNone/>
            </a:pPr>
            <a:r>
              <a:rPr lang="es-PE" altLang="es-PE" sz="1800" b="1" dirty="0" smtClean="0">
                <a:solidFill>
                  <a:schemeClr val="bg1"/>
                </a:solidFill>
                <a:latin typeface="+mj-lt"/>
              </a:rPr>
              <a:t>Compromiso de los nuevos líderes con el Perú basado en:</a:t>
            </a:r>
          </a:p>
          <a:p>
            <a:pPr marL="0" lvl="3" indent="0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SzPct val="140000"/>
              <a:buFont typeface="Arial" panose="020B0604020202020204" pitchFamily="34" charset="0"/>
              <a:buNone/>
            </a:pPr>
            <a:endParaRPr lang="es-PE" altLang="es-PE" sz="1800" b="1" dirty="0" smtClean="0">
              <a:solidFill>
                <a:schemeClr val="bg1"/>
              </a:solidFill>
              <a:latin typeface="+mj-lt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SzPct val="140000"/>
            </a:pPr>
            <a:r>
              <a:rPr lang="es-PE" altLang="es-PE" sz="1800" b="1" dirty="0" smtClean="0">
                <a:solidFill>
                  <a:schemeClr val="bg1"/>
                </a:solidFill>
                <a:latin typeface="+mj-lt"/>
              </a:rPr>
              <a:t>La verdad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SzPct val="140000"/>
            </a:pPr>
            <a:r>
              <a:rPr lang="es-PE" altLang="es-PE" sz="1800" b="1" dirty="0">
                <a:solidFill>
                  <a:schemeClr val="bg1"/>
                </a:solidFill>
                <a:latin typeface="+mj-lt"/>
              </a:rPr>
              <a:t>L</a:t>
            </a:r>
            <a:r>
              <a:rPr lang="es-PE" altLang="es-PE" sz="1800" b="1" dirty="0" smtClean="0">
                <a:solidFill>
                  <a:schemeClr val="bg1"/>
                </a:solidFill>
                <a:latin typeface="+mj-lt"/>
              </a:rPr>
              <a:t>a transparencia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SzPct val="140000"/>
            </a:pPr>
            <a:r>
              <a:rPr lang="es-PE" altLang="es-PE" sz="1800" b="1" dirty="0">
                <a:solidFill>
                  <a:schemeClr val="bg1"/>
                </a:solidFill>
                <a:latin typeface="+mj-lt"/>
              </a:rPr>
              <a:t>L</a:t>
            </a:r>
            <a:r>
              <a:rPr lang="es-PE" altLang="es-PE" sz="1800" b="1" dirty="0" smtClean="0">
                <a:solidFill>
                  <a:schemeClr val="bg1"/>
                </a:solidFill>
                <a:latin typeface="+mj-lt"/>
              </a:rPr>
              <a:t>a integridad</a:t>
            </a:r>
            <a:endParaRPr lang="es-PE" altLang="es-PE" sz="1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" y="-6824"/>
            <a:ext cx="4705580" cy="2533774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551717" y="554930"/>
            <a:ext cx="3881954" cy="390841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Manifiesto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del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Directorio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del</a:t>
            </a:r>
          </a:p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Grupo </a:t>
            </a:r>
          </a:p>
        </p:txBody>
      </p:sp>
    </p:spTree>
    <p:extLst>
      <p:ext uri="{BB962C8B-B14F-4D97-AF65-F5344CB8AC3E}">
        <p14:creationId xmlns:p14="http://schemas.microsoft.com/office/powerpoint/2010/main" val="337895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718" t="17002" r="25047" b="17699"/>
          <a:stretch/>
        </p:blipFill>
        <p:spPr>
          <a:xfrm>
            <a:off x="1" y="-108064"/>
            <a:ext cx="9144000" cy="6966064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" y="-108064"/>
            <a:ext cx="9144000" cy="696606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0" y="-6824"/>
            <a:ext cx="4705580" cy="2533774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665107" y="804312"/>
            <a:ext cx="3881954" cy="390841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Capacitaciones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anticorrupción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205346" y="1923162"/>
            <a:ext cx="7649206" cy="4546911"/>
            <a:chOff x="85725" y="1401763"/>
            <a:chExt cx="8461256" cy="515143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25" y="3736307"/>
              <a:ext cx="3876675" cy="1181100"/>
            </a:xfrm>
            <a:prstGeom prst="rect">
              <a:avLst/>
            </a:prstGeom>
          </p:spPr>
        </p:pic>
        <p:sp>
          <p:nvSpPr>
            <p:cNvPr id="15" name="Rectángulo 1"/>
            <p:cNvSpPr>
              <a:spLocks noChangeArrowheads="1"/>
            </p:cNvSpPr>
            <p:nvPr/>
          </p:nvSpPr>
          <p:spPr bwMode="auto">
            <a:xfrm>
              <a:off x="152400" y="1905000"/>
              <a:ext cx="8229600" cy="219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defTabSz="533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533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533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533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5334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indent="0" algn="just" eaLnBrk="1" hangingPunct="1">
                <a:lnSpc>
                  <a:spcPct val="90000"/>
                </a:lnSpc>
                <a:spcAft>
                  <a:spcPts val="1200"/>
                </a:spcAft>
                <a:buClr>
                  <a:srgbClr val="FF6600"/>
                </a:buClr>
              </a:pPr>
              <a:endParaRPr lang="es-PE" altLang="es-PE" sz="1600" dirty="0"/>
            </a:p>
            <a:p>
              <a:pPr algn="just" eaLnBrk="1" hangingPunct="1">
                <a:lnSpc>
                  <a:spcPct val="90000"/>
                </a:lnSpc>
                <a:spcAft>
                  <a:spcPts val="1200"/>
                </a:spcAft>
                <a:buClr>
                  <a:srgbClr val="FF6600"/>
                </a:buClr>
                <a:buFont typeface="Symbol" panose="05050102010706020507" pitchFamily="18" charset="2"/>
                <a:buChar char=""/>
              </a:pPr>
              <a:endParaRPr lang="es-PE" altLang="es-PE" sz="1600" dirty="0" smtClean="0"/>
            </a:p>
            <a:p>
              <a:pPr algn="just" eaLnBrk="1" hangingPunct="1">
                <a:lnSpc>
                  <a:spcPct val="90000"/>
                </a:lnSpc>
                <a:spcAft>
                  <a:spcPts val="1200"/>
                </a:spcAft>
                <a:buClr>
                  <a:srgbClr val="FF6600"/>
                </a:buClr>
                <a:buFont typeface="Symbol" panose="05050102010706020507" pitchFamily="18" charset="2"/>
                <a:buChar char=""/>
              </a:pPr>
              <a:endParaRPr lang="es-PE" altLang="es-PE" sz="1600" dirty="0"/>
            </a:p>
            <a:p>
              <a:pPr algn="just" eaLnBrk="1" hangingPunct="1">
                <a:lnSpc>
                  <a:spcPct val="90000"/>
                </a:lnSpc>
                <a:spcAft>
                  <a:spcPts val="1200"/>
                </a:spcAft>
                <a:buClr>
                  <a:srgbClr val="FF6600"/>
                </a:buClr>
                <a:buFont typeface="Symbol" panose="05050102010706020507" pitchFamily="18" charset="2"/>
                <a:buChar char=""/>
              </a:pPr>
              <a:endParaRPr lang="es-PE" altLang="es-PE" sz="1600" dirty="0" smtClean="0"/>
            </a:p>
            <a:p>
              <a:pPr algn="just" eaLnBrk="1" hangingPunct="1">
                <a:lnSpc>
                  <a:spcPct val="90000"/>
                </a:lnSpc>
                <a:spcAft>
                  <a:spcPts val="1200"/>
                </a:spcAft>
                <a:buClr>
                  <a:srgbClr val="FF6600"/>
                </a:buClr>
                <a:buFont typeface="Symbol" panose="05050102010706020507" pitchFamily="18" charset="2"/>
                <a:buChar char=""/>
              </a:pPr>
              <a:endParaRPr lang="es-PE" altLang="es-PE" sz="1600" dirty="0"/>
            </a:p>
            <a:p>
              <a:pPr marL="0" indent="0" algn="just" eaLnBrk="1" hangingPunct="1">
                <a:lnSpc>
                  <a:spcPct val="90000"/>
                </a:lnSpc>
                <a:spcAft>
                  <a:spcPts val="1200"/>
                </a:spcAft>
                <a:buClr>
                  <a:srgbClr val="FF6600"/>
                </a:buClr>
              </a:pPr>
              <a:endParaRPr lang="es-PE" altLang="es-PE" sz="1600" dirty="0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1200" y="2133600"/>
              <a:ext cx="2381171" cy="1587447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00" y="1401763"/>
              <a:ext cx="2420359" cy="1613573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623" y="2120228"/>
              <a:ext cx="2420358" cy="1613572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2582" y="4900622"/>
              <a:ext cx="2438400" cy="1627762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7519" y="4088036"/>
              <a:ext cx="2434519" cy="1625171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4982" y="4919685"/>
              <a:ext cx="2447018" cy="1633515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869" y="1835949"/>
              <a:ext cx="1516440" cy="1534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730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1" t="17111" r="22249" b="21333"/>
          <a:stretch/>
        </p:blipFill>
        <p:spPr>
          <a:xfrm>
            <a:off x="0" y="0"/>
            <a:ext cx="9141696" cy="6849785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-2304" y="-6824"/>
            <a:ext cx="9144000" cy="68648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/>
          <p:cNvGrpSpPr/>
          <p:nvPr/>
        </p:nvGrpSpPr>
        <p:grpSpPr>
          <a:xfrm rot="1257798">
            <a:off x="656243" y="479498"/>
            <a:ext cx="2526950" cy="3375878"/>
            <a:chOff x="4621995" y="1857897"/>
            <a:chExt cx="3726146" cy="4610316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1995" y="1857897"/>
              <a:ext cx="3726146" cy="4610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ángulo 14"/>
            <p:cNvSpPr/>
            <p:nvPr/>
          </p:nvSpPr>
          <p:spPr>
            <a:xfrm>
              <a:off x="7123379" y="4771258"/>
              <a:ext cx="1224762" cy="1696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37" y="67990"/>
            <a:ext cx="4705580" cy="2533774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4946183" y="754233"/>
            <a:ext cx="3881954" cy="390841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Investigación   interna   independiente</a:t>
            </a:r>
            <a:endParaRPr lang="es-PE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738253" y="4489419"/>
            <a:ext cx="4455621" cy="1213114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lvl="3" indent="-342900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SzPct val="140000"/>
              <a:buFont typeface="Arial" panose="020B0604020202020204" pitchFamily="34" charset="0"/>
              <a:buChar char="•"/>
            </a:pPr>
            <a:r>
              <a:rPr lang="es-PE" sz="2000" b="1" dirty="0">
                <a:solidFill>
                  <a:schemeClr val="bg1"/>
                </a:solidFill>
                <a:latin typeface="+mj-lt"/>
              </a:rPr>
              <a:t>Aprendiendo de nuestros errores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SzPct val="140000"/>
              <a:buFont typeface="Arial" panose="020B0604020202020204" pitchFamily="34" charset="0"/>
              <a:buChar char="•"/>
            </a:pPr>
            <a:r>
              <a:rPr lang="es-PE" sz="2000" b="1" dirty="0">
                <a:solidFill>
                  <a:schemeClr val="bg1"/>
                </a:solidFill>
                <a:latin typeface="+mj-lt"/>
              </a:rPr>
              <a:t>Asumiendo nuestras responsabilidades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buClr>
                <a:srgbClr val="FF6600"/>
              </a:buClr>
              <a:buSzPct val="140000"/>
              <a:buFont typeface="Arial" panose="020B0604020202020204" pitchFamily="34" charset="0"/>
              <a:buChar char="•"/>
            </a:pPr>
            <a:r>
              <a:rPr lang="es-PE" sz="2000" b="1" dirty="0">
                <a:solidFill>
                  <a:schemeClr val="bg1"/>
                </a:solidFill>
                <a:latin typeface="+mj-lt"/>
              </a:rPr>
              <a:t>Ejecutando una reingeniería profunda</a:t>
            </a:r>
          </a:p>
          <a:p>
            <a:endParaRPr lang="es-PE" sz="1800" dirty="0">
              <a:solidFill>
                <a:schemeClr val="bg1"/>
              </a:solidFill>
              <a:latin typeface="KievitPro-Bold" panose="020B0804030101020102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 rot="20534962">
            <a:off x="385637" y="2942057"/>
            <a:ext cx="4062444" cy="3164175"/>
            <a:chOff x="4911310" y="784370"/>
            <a:chExt cx="4062444" cy="3164175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1310" y="784370"/>
              <a:ext cx="4062444" cy="31548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ángulo 4"/>
            <p:cNvSpPr/>
            <p:nvPr/>
          </p:nvSpPr>
          <p:spPr>
            <a:xfrm>
              <a:off x="7855527" y="2302025"/>
              <a:ext cx="1113906" cy="164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381207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2447035" y="311519"/>
            <a:ext cx="2103360" cy="2097632"/>
          </a:xfrm>
          <a:prstGeom prst="rect">
            <a:avLst/>
          </a:prstGeom>
          <a:solidFill>
            <a:srgbClr val="FFAF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550395" y="311519"/>
            <a:ext cx="2103360" cy="2097632"/>
          </a:xfrm>
          <a:prstGeom prst="rect">
            <a:avLst/>
          </a:prstGeom>
          <a:solidFill>
            <a:srgbClr val="FFA0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653755" y="311519"/>
            <a:ext cx="2103360" cy="2097632"/>
          </a:xfrm>
          <a:prstGeom prst="rect">
            <a:avLst/>
          </a:prstGeom>
          <a:solidFill>
            <a:srgbClr val="FF8C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447035" y="4506784"/>
            <a:ext cx="2103359" cy="2097632"/>
          </a:xfrm>
          <a:prstGeom prst="rect">
            <a:avLst/>
          </a:prstGeom>
          <a:solidFill>
            <a:srgbClr val="FF8C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653756" y="4506784"/>
            <a:ext cx="2103360" cy="2097632"/>
          </a:xfrm>
          <a:prstGeom prst="rect">
            <a:avLst/>
          </a:prstGeom>
          <a:solidFill>
            <a:srgbClr val="FF5A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550394" y="4506784"/>
            <a:ext cx="2103360" cy="2097632"/>
          </a:xfrm>
          <a:prstGeom prst="rect">
            <a:avLst/>
          </a:prstGeom>
          <a:solidFill>
            <a:srgbClr val="FF78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2447033" y="2409151"/>
            <a:ext cx="2103360" cy="2097632"/>
          </a:xfrm>
          <a:prstGeom prst="rect">
            <a:avLst/>
          </a:prstGeom>
          <a:solidFill>
            <a:srgbClr val="FFA0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3600" b="1" dirty="0">
              <a:latin typeface="+mj-lt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653756" y="2408052"/>
            <a:ext cx="2103359" cy="2097632"/>
          </a:xfrm>
          <a:prstGeom prst="rect">
            <a:avLst/>
          </a:prstGeom>
          <a:solidFill>
            <a:srgbClr val="FF78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447036" y="312619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latin typeface="+mj-lt"/>
              </a:rPr>
              <a:t>Nuevo Directorio con mayoría independiente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550396" y="312619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latin typeface="+mj-lt"/>
              </a:rPr>
              <a:t>Nuevo Gerente General </a:t>
            </a:r>
            <a:r>
              <a:rPr lang="es-PE" b="1" dirty="0" err="1" smtClean="0">
                <a:latin typeface="+mj-lt"/>
              </a:rPr>
              <a:t>Corportivo</a:t>
            </a:r>
            <a:endParaRPr lang="es-ES" b="1" dirty="0">
              <a:latin typeface="+mj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653756" y="312619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latin typeface="+mj-lt"/>
              </a:rPr>
              <a:t>Creación del Comité de Riesgos y Cumplimiento</a:t>
            </a:r>
            <a:endParaRPr lang="es-ES" b="1" dirty="0">
              <a:latin typeface="+mj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447036" y="4507884"/>
            <a:ext cx="2103359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+mj-lt"/>
              </a:rPr>
              <a:t>Capacitaciones anticorrupción </a:t>
            </a:r>
            <a:r>
              <a:rPr lang="es-ES" sz="1400" b="1" dirty="0" smtClean="0">
                <a:latin typeface="+mj-lt"/>
              </a:rPr>
              <a:t>(Directorio, gerencia, mandos medios)</a:t>
            </a:r>
            <a:endParaRPr lang="es-ES" sz="1400" b="1" dirty="0">
              <a:latin typeface="+mj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653757" y="4507884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latin typeface="+mj-lt"/>
              </a:rPr>
              <a:t>Reclutamiento del Gerente Corporativo de Riesgos y Cumplimiento </a:t>
            </a:r>
            <a:r>
              <a:rPr lang="es-PE" sz="1400" b="1" dirty="0" smtClean="0">
                <a:latin typeface="+mj-lt"/>
              </a:rPr>
              <a:t>(quien reporta al Directorio)</a:t>
            </a:r>
            <a:endParaRPr lang="es-ES" sz="1400" b="1" dirty="0">
              <a:latin typeface="+mj-l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550395" y="4507884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+mj-lt"/>
              </a:rPr>
              <a:t>Creación del Consejo Asesor Externo</a:t>
            </a:r>
            <a:endParaRPr lang="es-ES" b="1" dirty="0">
              <a:latin typeface="+mj-lt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447034" y="2410251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>
                <a:latin typeface="+mj-lt"/>
              </a:rPr>
              <a:t>Cambios </a:t>
            </a:r>
            <a:r>
              <a:rPr lang="es-ES" sz="2800" b="1" dirty="0" smtClean="0">
                <a:latin typeface="+mj-lt"/>
              </a:rPr>
              <a:t>Estratégicos</a:t>
            </a:r>
          </a:p>
          <a:p>
            <a:r>
              <a:rPr lang="es-ES" sz="2800" b="1" dirty="0" smtClean="0">
                <a:latin typeface="+mj-lt"/>
              </a:rPr>
              <a:t>Inmediatos</a:t>
            </a:r>
            <a:endParaRPr lang="es-ES" sz="2800" b="1" dirty="0">
              <a:latin typeface="+mj-lt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653757" y="2409152"/>
            <a:ext cx="2103359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latin typeface="+mj-lt"/>
              </a:rPr>
              <a:t>Investigación interna independiente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142827" y="310420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Gobierno Corporativo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42827" y="4506784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Cumplimiento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4550394" y="2408050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2017</a:t>
            </a:r>
          </a:p>
        </p:txBody>
      </p:sp>
      <p:grpSp>
        <p:nvGrpSpPr>
          <p:cNvPr id="48" name="Grupo 47"/>
          <p:cNvGrpSpPr/>
          <p:nvPr/>
        </p:nvGrpSpPr>
        <p:grpSpPr>
          <a:xfrm>
            <a:off x="142827" y="310420"/>
            <a:ext cx="8648602" cy="2066566"/>
            <a:chOff x="142827" y="310420"/>
            <a:chExt cx="8648602" cy="2066566"/>
          </a:xfrm>
        </p:grpSpPr>
        <p:cxnSp>
          <p:nvCxnSpPr>
            <p:cNvPr id="4" name="Conector recto 3"/>
            <p:cNvCxnSpPr/>
            <p:nvPr/>
          </p:nvCxnSpPr>
          <p:spPr>
            <a:xfrm>
              <a:off x="142827" y="310420"/>
              <a:ext cx="8646330" cy="171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>
              <a:off x="145099" y="2359862"/>
              <a:ext cx="8646330" cy="171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/>
            <p:cNvCxnSpPr/>
            <p:nvPr/>
          </p:nvCxnSpPr>
          <p:spPr>
            <a:xfrm flipH="1">
              <a:off x="8761861" y="358608"/>
              <a:ext cx="1" cy="20183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/>
            <p:cNvCxnSpPr/>
            <p:nvPr/>
          </p:nvCxnSpPr>
          <p:spPr>
            <a:xfrm flipH="1">
              <a:off x="166019" y="333584"/>
              <a:ext cx="1" cy="20183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o 48"/>
          <p:cNvGrpSpPr/>
          <p:nvPr/>
        </p:nvGrpSpPr>
        <p:grpSpPr>
          <a:xfrm>
            <a:off x="145099" y="2376986"/>
            <a:ext cx="8648602" cy="4219446"/>
            <a:chOff x="145099" y="2376986"/>
            <a:chExt cx="8648602" cy="4219446"/>
          </a:xfrm>
        </p:grpSpPr>
        <p:cxnSp>
          <p:nvCxnSpPr>
            <p:cNvPr id="33" name="Conector recto 32"/>
            <p:cNvCxnSpPr/>
            <p:nvPr/>
          </p:nvCxnSpPr>
          <p:spPr>
            <a:xfrm flipV="1">
              <a:off x="145099" y="4505682"/>
              <a:ext cx="6508655" cy="241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/>
            <p:cNvCxnSpPr/>
            <p:nvPr/>
          </p:nvCxnSpPr>
          <p:spPr>
            <a:xfrm>
              <a:off x="147371" y="6579308"/>
              <a:ext cx="8646330" cy="171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>
              <a:off x="8757115" y="2408050"/>
              <a:ext cx="7019" cy="418838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>
              <a:off x="168292" y="4553030"/>
              <a:ext cx="0" cy="20183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>
              <a:off x="6653754" y="2376986"/>
              <a:ext cx="0" cy="21286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ángulo 49"/>
          <p:cNvSpPr/>
          <p:nvPr/>
        </p:nvSpPr>
        <p:spPr>
          <a:xfrm>
            <a:off x="156783" y="2374785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Reforzamos </a:t>
            </a:r>
          </a:p>
          <a:p>
            <a:pPr algn="ctr"/>
            <a:r>
              <a:rPr lang="es-PE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Valores </a:t>
            </a:r>
          </a:p>
          <a:p>
            <a:pPr algn="ctr"/>
            <a:r>
              <a:rPr lang="es-PE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Y</a:t>
            </a:r>
          </a:p>
          <a:p>
            <a:pPr algn="ctr"/>
            <a:r>
              <a:rPr lang="es-PE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Ética</a:t>
            </a:r>
          </a:p>
        </p:txBody>
      </p:sp>
    </p:spTree>
    <p:extLst>
      <p:ext uri="{BB962C8B-B14F-4D97-AF65-F5344CB8AC3E}">
        <p14:creationId xmlns:p14="http://schemas.microsoft.com/office/powerpoint/2010/main" val="218479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12568" r="15983" b="726"/>
          <a:stretch/>
        </p:blipFill>
        <p:spPr>
          <a:xfrm>
            <a:off x="-14288" y="-15202"/>
            <a:ext cx="9158288" cy="68874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11616" y="-15202"/>
            <a:ext cx="9144000" cy="6864824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-14288" y="2133551"/>
            <a:ext cx="3862316" cy="3076667"/>
          </a:xfrm>
        </p:spPr>
        <p:txBody>
          <a:bodyPr lIns="900000" rIns="756000">
            <a:norm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cs typeface="KievitPro-Black"/>
              </a:rPr>
              <a:t>_______</a:t>
            </a:r>
            <a:r>
              <a:rPr lang="en-US" sz="2400" b="1" dirty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2400" b="1" dirty="0">
                <a:solidFill>
                  <a:srgbClr val="FFFFFF"/>
                </a:solidFill>
                <a:cs typeface="KievitPro-Black"/>
              </a:rPr>
            </a:br>
            <a:r>
              <a:rPr lang="en-US" sz="2000" b="1" dirty="0" smtClean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2000" b="1" dirty="0" smtClean="0">
                <a:solidFill>
                  <a:srgbClr val="FFFFFF"/>
                </a:solidFill>
                <a:cs typeface="KievitPro-Black"/>
              </a:rPr>
            </a:br>
            <a:r>
              <a:rPr lang="es-PE" sz="2000" b="1" dirty="0" smtClean="0"/>
              <a:t>VALORES CORPORATIVOS</a:t>
            </a:r>
            <a:endParaRPr lang="es-PE" sz="2000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-36555" y="2253062"/>
            <a:ext cx="841772" cy="307666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cap="all" baseline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s-ES" sz="2400" b="1" dirty="0" smtClean="0">
              <a:solidFill>
                <a:srgbClr val="FFFFFF"/>
              </a:solidFill>
              <a:cs typeface="KievitPro-Black"/>
            </a:endParaRPr>
          </a:p>
          <a:p>
            <a:pPr algn="r"/>
            <a:endParaRPr lang="es-ES" sz="2400" b="1" dirty="0">
              <a:solidFill>
                <a:srgbClr val="FFFFFF"/>
              </a:solidFill>
              <a:cs typeface="KievitPro-Black"/>
            </a:endParaRPr>
          </a:p>
          <a:p>
            <a:pPr algn="r"/>
            <a:r>
              <a:rPr lang="es-ES" sz="2400" b="1" dirty="0" smtClean="0">
                <a:solidFill>
                  <a:srgbClr val="FFFFFF"/>
                </a:solidFill>
                <a:cs typeface="KievitPro-Black"/>
              </a:rPr>
              <a:t/>
            </a:r>
            <a:br>
              <a:rPr lang="es-ES" sz="2400" b="1" dirty="0" smtClean="0">
                <a:solidFill>
                  <a:srgbClr val="FFFFFF"/>
                </a:solidFill>
                <a:cs typeface="KievitPro-Black"/>
              </a:rPr>
            </a:br>
            <a:r>
              <a:rPr lang="es-ES" sz="6600" b="1" dirty="0" smtClean="0"/>
              <a:t>6</a:t>
            </a:r>
            <a:r>
              <a:rPr lang="es-ES" sz="2400" dirty="0" smtClean="0"/>
              <a:t/>
            </a:r>
            <a:br>
              <a:rPr lang="es-ES" sz="2400" dirty="0" smtClean="0"/>
            </a:br>
            <a:endParaRPr lang="es-ES" sz="2400" dirty="0"/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4987887" y="1514472"/>
            <a:ext cx="3631884" cy="4314826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cap="all" baseline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rgbClr val="FFFFFF"/>
                </a:solidFill>
                <a:cs typeface="KievitPro-Black"/>
              </a:rPr>
              <a:t>SERIEDAD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b="1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b="1" dirty="0" smtClean="0">
                <a:solidFill>
                  <a:srgbClr val="FFFFFF"/>
                </a:solidFill>
              </a:rPr>
              <a:t>CALIDAD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b="1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b="1" dirty="0" smtClean="0">
                <a:solidFill>
                  <a:srgbClr val="FFFFFF"/>
                </a:solidFill>
              </a:rPr>
              <a:t>CUMPLIMIENTO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b="1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b="1" dirty="0" smtClean="0">
                <a:solidFill>
                  <a:srgbClr val="FFFFFF"/>
                </a:solidFill>
              </a:rPr>
              <a:t>EFICIENCIA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b="1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b="1" dirty="0" smtClean="0">
                <a:solidFill>
                  <a:srgbClr val="FFFFFF"/>
                </a:solidFill>
              </a:rPr>
              <a:t>SEGURIDAD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b="1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b="1" dirty="0" smtClean="0">
                <a:solidFill>
                  <a:srgbClr val="FFFFFF"/>
                </a:solidFill>
              </a:rPr>
              <a:t>RESPONSABILIDAD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238019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" y="29095"/>
            <a:ext cx="9144001" cy="6858000"/>
          </a:xfrm>
          <a:prstGeom prst="rect">
            <a:avLst/>
          </a:prstGeom>
          <a:solidFill>
            <a:srgbClr val="FF7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 dirty="0">
              <a:latin typeface="+mj-lt"/>
            </a:endParaRPr>
          </a:p>
        </p:txBody>
      </p:sp>
      <p:sp>
        <p:nvSpPr>
          <p:cNvPr id="3" name="Triángulo isósceles 2"/>
          <p:cNvSpPr/>
          <p:nvPr/>
        </p:nvSpPr>
        <p:spPr>
          <a:xfrm>
            <a:off x="1955208" y="1124481"/>
            <a:ext cx="5321353" cy="45873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Grupo 6"/>
          <p:cNvGrpSpPr/>
          <p:nvPr/>
        </p:nvGrpSpPr>
        <p:grpSpPr>
          <a:xfrm rot="3190262">
            <a:off x="4456065" y="4326151"/>
            <a:ext cx="398211" cy="3527636"/>
            <a:chOff x="2494039" y="2447522"/>
            <a:chExt cx="491941" cy="1464653"/>
          </a:xfrm>
          <a:solidFill>
            <a:srgbClr val="FFC000"/>
          </a:solidFill>
        </p:grpSpPr>
        <p:sp>
          <p:nvSpPr>
            <p:cNvPr id="8" name="Flecha izquierda y derecha 7"/>
            <p:cNvSpPr/>
            <p:nvPr/>
          </p:nvSpPr>
          <p:spPr>
            <a:xfrm rot="18415170">
              <a:off x="2007683" y="2933878"/>
              <a:ext cx="1464653" cy="491941"/>
            </a:xfrm>
            <a:prstGeom prst="left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 izquierda y derecha 4"/>
            <p:cNvSpPr txBox="1"/>
            <p:nvPr/>
          </p:nvSpPr>
          <p:spPr>
            <a:xfrm rot="18415170">
              <a:off x="2155265" y="3032266"/>
              <a:ext cx="1169489" cy="2951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500" kern="1200"/>
            </a:p>
          </p:txBody>
        </p:sp>
      </p:grpSp>
      <p:grpSp>
        <p:nvGrpSpPr>
          <p:cNvPr id="14" name="Grupo 13"/>
          <p:cNvGrpSpPr/>
          <p:nvPr/>
        </p:nvGrpSpPr>
        <p:grpSpPr>
          <a:xfrm rot="427383" flipH="1">
            <a:off x="6407753" y="1049224"/>
            <a:ext cx="398211" cy="4467670"/>
            <a:chOff x="2494039" y="2447522"/>
            <a:chExt cx="491941" cy="1464653"/>
          </a:xfrm>
          <a:solidFill>
            <a:srgbClr val="FFC000"/>
          </a:solidFill>
        </p:grpSpPr>
        <p:sp>
          <p:nvSpPr>
            <p:cNvPr id="15" name="Flecha izquierda y derecha 14"/>
            <p:cNvSpPr/>
            <p:nvPr/>
          </p:nvSpPr>
          <p:spPr>
            <a:xfrm rot="18415170">
              <a:off x="2007683" y="2933878"/>
              <a:ext cx="1464653" cy="491941"/>
            </a:xfrm>
            <a:prstGeom prst="left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lecha izquierda y derecha 4"/>
            <p:cNvSpPr txBox="1"/>
            <p:nvPr/>
          </p:nvSpPr>
          <p:spPr>
            <a:xfrm rot="18415170">
              <a:off x="2155265" y="3032266"/>
              <a:ext cx="1169489" cy="2951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500" kern="1200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3367582" y="455589"/>
            <a:ext cx="2496604" cy="57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 smtClean="0">
                <a:latin typeface="+mj-lt"/>
              </a:rPr>
              <a:t>GOBIERNO</a:t>
            </a:r>
            <a:endParaRPr lang="es-ES" sz="2400" b="1" dirty="0">
              <a:latin typeface="+mj-lt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638" y="5817957"/>
            <a:ext cx="2698245" cy="57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 smtClean="0">
                <a:latin typeface="+mj-lt"/>
              </a:rPr>
              <a:t>CUMPLIMIENTO</a:t>
            </a:r>
            <a:endParaRPr lang="es-ES" sz="2400" b="1" dirty="0">
              <a:latin typeface="+mj-lt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371695" y="5796820"/>
            <a:ext cx="2496604" cy="574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 smtClean="0">
                <a:latin typeface="+mj-lt"/>
              </a:rPr>
              <a:t>RIESGOS</a:t>
            </a:r>
            <a:endParaRPr lang="es-ES" sz="2400" b="1" dirty="0">
              <a:latin typeface="+mj-lt"/>
            </a:endParaRPr>
          </a:p>
        </p:txBody>
      </p:sp>
      <p:grpSp>
        <p:nvGrpSpPr>
          <p:cNvPr id="21" name="Grupo 20"/>
          <p:cNvGrpSpPr/>
          <p:nvPr/>
        </p:nvGrpSpPr>
        <p:grpSpPr>
          <a:xfrm rot="21172617">
            <a:off x="2421520" y="1049224"/>
            <a:ext cx="398211" cy="4467670"/>
            <a:chOff x="2494039" y="2447522"/>
            <a:chExt cx="491941" cy="1464653"/>
          </a:xfrm>
          <a:solidFill>
            <a:srgbClr val="FFC000"/>
          </a:solidFill>
        </p:grpSpPr>
        <p:sp>
          <p:nvSpPr>
            <p:cNvPr id="22" name="Flecha izquierda y derecha 21"/>
            <p:cNvSpPr/>
            <p:nvPr/>
          </p:nvSpPr>
          <p:spPr>
            <a:xfrm rot="18415170">
              <a:off x="2007683" y="2933878"/>
              <a:ext cx="1464653" cy="491941"/>
            </a:xfrm>
            <a:prstGeom prst="left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lecha izquierda y derecha 4"/>
            <p:cNvSpPr txBox="1"/>
            <p:nvPr/>
          </p:nvSpPr>
          <p:spPr>
            <a:xfrm rot="18415170">
              <a:off x="2155265" y="3032266"/>
              <a:ext cx="1169489" cy="2951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500" kern="1200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3610633" y="3458095"/>
            <a:ext cx="2006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GRC</a:t>
            </a:r>
            <a:endParaRPr lang="es-PE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lipse 3"/>
          <p:cNvSpPr/>
          <p:nvPr/>
        </p:nvSpPr>
        <p:spPr>
          <a:xfrm>
            <a:off x="3588546" y="460142"/>
            <a:ext cx="2028305" cy="577449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6741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2" r="10937" b="9279"/>
          <a:stretch/>
        </p:blipFill>
        <p:spPr>
          <a:xfrm>
            <a:off x="-1" y="-16042"/>
            <a:ext cx="9144001" cy="6898105"/>
          </a:xfrm>
          <a:prstGeom prst="rect">
            <a:avLst/>
          </a:prstGeom>
        </p:spPr>
      </p:pic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0" y="2093404"/>
            <a:ext cx="3749040" cy="307666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cs typeface="KievitPro-Black"/>
              </a:rPr>
              <a:t>_______</a:t>
            </a:r>
            <a:r>
              <a:rPr lang="en-US" sz="2400" b="1" dirty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2400" b="1" dirty="0">
                <a:solidFill>
                  <a:srgbClr val="FFFFFF"/>
                </a:solidFill>
                <a:cs typeface="KievitPro-Black"/>
              </a:rPr>
            </a:br>
            <a:r>
              <a:rPr lang="en-US" sz="2400" b="1" dirty="0" smtClean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2400" b="1" dirty="0" smtClean="0">
                <a:solidFill>
                  <a:srgbClr val="FFFFFF"/>
                </a:solidFill>
                <a:cs typeface="KievitPro-Black"/>
              </a:rPr>
            </a:br>
            <a:r>
              <a:rPr lang="en-US" sz="2400" b="1" dirty="0" smtClean="0">
                <a:solidFill>
                  <a:srgbClr val="FFFFFF"/>
                </a:solidFill>
                <a:cs typeface="KievitPro-Black"/>
              </a:rPr>
              <a:t>¿</a:t>
            </a:r>
            <a:r>
              <a:rPr lang="es-PE" sz="2400" b="1" dirty="0" smtClean="0"/>
              <a:t>CUÁNTO HEMOS AVANZADO?</a:t>
            </a:r>
            <a:br>
              <a:rPr lang="es-PE" sz="2400" b="1" dirty="0" smtClean="0"/>
            </a:br>
            <a:r>
              <a:rPr lang="es-PE" sz="2400" b="1" dirty="0" smtClean="0"/>
              <a:t> </a:t>
            </a:r>
            <a:r>
              <a:rPr lang="es-ES" sz="2400" b="1" dirty="0" smtClean="0"/>
              <a:t>_______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dirty="0" smtClean="0"/>
              <a:t/>
            </a:r>
            <a:br>
              <a:rPr lang="es-ES" sz="2400" dirty="0" smtClean="0"/>
            </a:b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29791296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192807" y="172829"/>
            <a:ext cx="4191000" cy="192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Ahora nos </a:t>
            </a:r>
          </a:p>
          <a:p>
            <a:r>
              <a:rPr lang="es-P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enfocamos </a:t>
            </a:r>
          </a:p>
          <a:p>
            <a:r>
              <a:rPr lang="es-P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 Riesgos</a:t>
            </a:r>
            <a:endParaRPr lang="es-ES" sz="2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7" name="Rectángulo 14"/>
          <p:cNvSpPr/>
          <p:nvPr/>
        </p:nvSpPr>
        <p:spPr>
          <a:xfrm>
            <a:off x="2133616" y="4619164"/>
            <a:ext cx="8477234" cy="2238836"/>
          </a:xfrm>
          <a:custGeom>
            <a:avLst/>
            <a:gdLst>
              <a:gd name="connsiteX0" fmla="*/ 0 w 3027528"/>
              <a:gd name="connsiteY0" fmla="*/ 0 h 1920370"/>
              <a:gd name="connsiteX1" fmla="*/ 3027528 w 3027528"/>
              <a:gd name="connsiteY1" fmla="*/ 0 h 1920370"/>
              <a:gd name="connsiteX2" fmla="*/ 3027528 w 3027528"/>
              <a:gd name="connsiteY2" fmla="*/ 1920370 h 1920370"/>
              <a:gd name="connsiteX3" fmla="*/ 0 w 3027528"/>
              <a:gd name="connsiteY3" fmla="*/ 1920370 h 1920370"/>
              <a:gd name="connsiteX4" fmla="*/ 0 w 3027528"/>
              <a:gd name="connsiteY4" fmla="*/ 0 h 1920370"/>
              <a:gd name="connsiteX0" fmla="*/ 927100 w 3954628"/>
              <a:gd name="connsiteY0" fmla="*/ 0 h 1920370"/>
              <a:gd name="connsiteX1" fmla="*/ 3954628 w 3954628"/>
              <a:gd name="connsiteY1" fmla="*/ 0 h 1920370"/>
              <a:gd name="connsiteX2" fmla="*/ 3954628 w 3954628"/>
              <a:gd name="connsiteY2" fmla="*/ 1920370 h 1920370"/>
              <a:gd name="connsiteX3" fmla="*/ 0 w 3954628"/>
              <a:gd name="connsiteY3" fmla="*/ 1920370 h 1920370"/>
              <a:gd name="connsiteX4" fmla="*/ 927100 w 3954628"/>
              <a:gd name="connsiteY4" fmla="*/ 0 h 192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4628" h="1920370">
                <a:moveTo>
                  <a:pt x="927100" y="0"/>
                </a:moveTo>
                <a:lnTo>
                  <a:pt x="3954628" y="0"/>
                </a:lnTo>
                <a:lnTo>
                  <a:pt x="3954628" y="1920370"/>
                </a:lnTo>
                <a:lnTo>
                  <a:pt x="0" y="1920370"/>
                </a:lnTo>
                <a:lnTo>
                  <a:pt x="927100" y="0"/>
                </a:lnTo>
                <a:close/>
              </a:path>
            </a:pathLst>
          </a:cu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es-PE" sz="4400" b="1" dirty="0" smtClean="0">
                <a:latin typeface="+mj-lt"/>
              </a:rPr>
              <a:t>2017</a:t>
            </a:r>
            <a:endParaRPr lang="es-ES" sz="4400" b="1" dirty="0">
              <a:latin typeface="+mj-lt"/>
            </a:endParaRPr>
          </a:p>
        </p:txBody>
      </p:sp>
      <p:sp>
        <p:nvSpPr>
          <p:cNvPr id="18" name="Rectángulo 14"/>
          <p:cNvSpPr/>
          <p:nvPr/>
        </p:nvSpPr>
        <p:spPr>
          <a:xfrm>
            <a:off x="4152916" y="2309582"/>
            <a:ext cx="8477234" cy="2238836"/>
          </a:xfrm>
          <a:custGeom>
            <a:avLst/>
            <a:gdLst>
              <a:gd name="connsiteX0" fmla="*/ 0 w 3027528"/>
              <a:gd name="connsiteY0" fmla="*/ 0 h 1920370"/>
              <a:gd name="connsiteX1" fmla="*/ 3027528 w 3027528"/>
              <a:gd name="connsiteY1" fmla="*/ 0 h 1920370"/>
              <a:gd name="connsiteX2" fmla="*/ 3027528 w 3027528"/>
              <a:gd name="connsiteY2" fmla="*/ 1920370 h 1920370"/>
              <a:gd name="connsiteX3" fmla="*/ 0 w 3027528"/>
              <a:gd name="connsiteY3" fmla="*/ 1920370 h 1920370"/>
              <a:gd name="connsiteX4" fmla="*/ 0 w 3027528"/>
              <a:gd name="connsiteY4" fmla="*/ 0 h 1920370"/>
              <a:gd name="connsiteX0" fmla="*/ 927100 w 3954628"/>
              <a:gd name="connsiteY0" fmla="*/ 0 h 1920370"/>
              <a:gd name="connsiteX1" fmla="*/ 3954628 w 3954628"/>
              <a:gd name="connsiteY1" fmla="*/ 0 h 1920370"/>
              <a:gd name="connsiteX2" fmla="*/ 3954628 w 3954628"/>
              <a:gd name="connsiteY2" fmla="*/ 1920370 h 1920370"/>
              <a:gd name="connsiteX3" fmla="*/ 0 w 3954628"/>
              <a:gd name="connsiteY3" fmla="*/ 1920370 h 1920370"/>
              <a:gd name="connsiteX4" fmla="*/ 927100 w 3954628"/>
              <a:gd name="connsiteY4" fmla="*/ 0 h 192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4628" h="1920370">
                <a:moveTo>
                  <a:pt x="927100" y="0"/>
                </a:moveTo>
                <a:lnTo>
                  <a:pt x="3954628" y="0"/>
                </a:lnTo>
                <a:lnTo>
                  <a:pt x="3954628" y="1920370"/>
                </a:lnTo>
                <a:lnTo>
                  <a:pt x="0" y="1920370"/>
                </a:lnTo>
                <a:lnTo>
                  <a:pt x="927100" y="0"/>
                </a:lnTo>
                <a:close/>
              </a:path>
            </a:pathLst>
          </a:custGeom>
          <a:solidFill>
            <a:srgbClr val="FF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es-PE" sz="4400" b="1" dirty="0" smtClean="0">
                <a:latin typeface="+mj-lt"/>
              </a:rPr>
              <a:t>2018</a:t>
            </a:r>
            <a:endParaRPr lang="es-ES" sz="4400" b="1" dirty="0">
              <a:latin typeface="+mj-lt"/>
            </a:endParaRPr>
          </a:p>
        </p:txBody>
      </p:sp>
      <p:sp>
        <p:nvSpPr>
          <p:cNvPr id="19" name="Rectángulo 14"/>
          <p:cNvSpPr/>
          <p:nvPr/>
        </p:nvSpPr>
        <p:spPr>
          <a:xfrm>
            <a:off x="6172216" y="0"/>
            <a:ext cx="8477234" cy="2238836"/>
          </a:xfrm>
          <a:custGeom>
            <a:avLst/>
            <a:gdLst>
              <a:gd name="connsiteX0" fmla="*/ 0 w 3027528"/>
              <a:gd name="connsiteY0" fmla="*/ 0 h 1920370"/>
              <a:gd name="connsiteX1" fmla="*/ 3027528 w 3027528"/>
              <a:gd name="connsiteY1" fmla="*/ 0 h 1920370"/>
              <a:gd name="connsiteX2" fmla="*/ 3027528 w 3027528"/>
              <a:gd name="connsiteY2" fmla="*/ 1920370 h 1920370"/>
              <a:gd name="connsiteX3" fmla="*/ 0 w 3027528"/>
              <a:gd name="connsiteY3" fmla="*/ 1920370 h 1920370"/>
              <a:gd name="connsiteX4" fmla="*/ 0 w 3027528"/>
              <a:gd name="connsiteY4" fmla="*/ 0 h 1920370"/>
              <a:gd name="connsiteX0" fmla="*/ 927100 w 3954628"/>
              <a:gd name="connsiteY0" fmla="*/ 0 h 1920370"/>
              <a:gd name="connsiteX1" fmla="*/ 3954628 w 3954628"/>
              <a:gd name="connsiteY1" fmla="*/ 0 h 1920370"/>
              <a:gd name="connsiteX2" fmla="*/ 3954628 w 3954628"/>
              <a:gd name="connsiteY2" fmla="*/ 1920370 h 1920370"/>
              <a:gd name="connsiteX3" fmla="*/ 0 w 3954628"/>
              <a:gd name="connsiteY3" fmla="*/ 1920370 h 1920370"/>
              <a:gd name="connsiteX4" fmla="*/ 927100 w 3954628"/>
              <a:gd name="connsiteY4" fmla="*/ 0 h 192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4628" h="1920370">
                <a:moveTo>
                  <a:pt x="927100" y="0"/>
                </a:moveTo>
                <a:lnTo>
                  <a:pt x="3954628" y="0"/>
                </a:lnTo>
                <a:lnTo>
                  <a:pt x="3954628" y="1920370"/>
                </a:lnTo>
                <a:lnTo>
                  <a:pt x="0" y="1920370"/>
                </a:lnTo>
                <a:lnTo>
                  <a:pt x="92710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s-PE" sz="4400" b="1" dirty="0" smtClean="0">
                <a:latin typeface="+mj-lt"/>
              </a:rPr>
              <a:t>2019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810319" y="2238836"/>
            <a:ext cx="6333682" cy="70746"/>
          </a:xfrm>
          <a:prstGeom prst="rect">
            <a:avLst/>
          </a:prstGeom>
          <a:solidFill>
            <a:srgbClr val="FF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 dirty="0">
              <a:latin typeface="+mj-lt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90600" y="4548418"/>
            <a:ext cx="8153400" cy="70746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b="1" dirty="0">
              <a:latin typeface="+mj-lt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111822" y="2482481"/>
            <a:ext cx="5600700" cy="192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Foco en Ética, </a:t>
            </a:r>
          </a:p>
          <a:p>
            <a:r>
              <a:rPr lang="es-P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Valores y </a:t>
            </a:r>
          </a:p>
          <a:p>
            <a:r>
              <a:rPr lang="es-P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Cumplimiento</a:t>
            </a:r>
            <a:endParaRPr lang="es-ES" sz="2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268512" y="4764731"/>
            <a:ext cx="5600700" cy="192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Foco en</a:t>
            </a:r>
          </a:p>
          <a:p>
            <a:r>
              <a:rPr lang="es-P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Gobierno </a:t>
            </a:r>
          </a:p>
          <a:p>
            <a:r>
              <a:rPr lang="es-PE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Corporativo</a:t>
            </a:r>
            <a:endParaRPr lang="es-ES" sz="2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798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9" grpId="0" animBg="1"/>
      <p:bldP spid="20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38100"/>
            <a:ext cx="9144000" cy="68961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3" y="-38100"/>
            <a:ext cx="9144003" cy="6864824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3288145" y="0"/>
            <a:ext cx="5855855" cy="6858000"/>
          </a:xfrm>
          <a:prstGeom prst="rect">
            <a:avLst/>
          </a:prstGeom>
          <a:solidFill>
            <a:srgbClr val="FFA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612000" rtlCol="0" anchor="ctr"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E" sz="2000" b="1" dirty="0" smtClean="0">
                <a:latin typeface="+mj-lt"/>
              </a:rPr>
              <a:t>Gerentes Corporativos escribieron nuestro Nuevo Código de Conducta de Negocios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E" sz="2000" b="1" dirty="0" smtClean="0">
                <a:latin typeface="+mj-lt"/>
              </a:rPr>
              <a:t>Realizamos 48 entrenamientos y talleres presenciales sobre ética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E" sz="2000" b="1" dirty="0" smtClean="0">
                <a:latin typeface="+mj-lt"/>
              </a:rPr>
              <a:t>70% de los entrenamientos y talleres los realizamos ahí en donde se realizan los proyectos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E" sz="2000" b="1" dirty="0" smtClean="0">
                <a:latin typeface="+mj-lt"/>
              </a:rPr>
              <a:t>Capacitamos vía e-</a:t>
            </a:r>
            <a:r>
              <a:rPr lang="es-PE" sz="2000" b="1" dirty="0" err="1" smtClean="0">
                <a:latin typeface="+mj-lt"/>
              </a:rPr>
              <a:t>learning</a:t>
            </a:r>
            <a:r>
              <a:rPr lang="es-PE" sz="2000" b="1" dirty="0" smtClean="0">
                <a:latin typeface="+mj-lt"/>
              </a:rPr>
              <a:t> al 80% de nuestro personal objetivo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E" sz="2000" b="1" dirty="0" smtClean="0">
                <a:latin typeface="+mj-lt"/>
              </a:rPr>
              <a:t>Reforzamos nuestras políticas de Debida Diligencia, Lucha Contra el Lavado de Dinero y Anticorrupción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E" sz="2000" b="1" dirty="0" smtClean="0">
                <a:latin typeface="+mj-lt"/>
              </a:rPr>
              <a:t>Analizamos/mitigamos riesgos con clientes y socios comerciales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E" sz="2000" b="1" dirty="0" smtClean="0">
                <a:latin typeface="+mj-lt"/>
              </a:rPr>
              <a:t>Relanzamos el Canal Ético (canal de denuncias) que registró incremento del 42% de denuncias comparado al 2017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E" sz="2000" b="1" dirty="0" smtClean="0">
                <a:latin typeface="+mj-lt"/>
              </a:rPr>
              <a:t>Reclutamos 10 Oficiales de Cumplimiento en Perú, Chile y Colombia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PE" sz="2000" b="1" dirty="0" smtClean="0">
                <a:latin typeface="+mj-lt"/>
              </a:rPr>
              <a:t>Realizamos la auditoria externa al programa de Cumplimiento</a:t>
            </a:r>
            <a:endParaRPr lang="es-PE" sz="2000" b="1" dirty="0"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1" y="2168654"/>
            <a:ext cx="3519057" cy="192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400" b="1" dirty="0" smtClean="0">
                <a:solidFill>
                  <a:srgbClr val="FFAF00"/>
                </a:solidFill>
                <a:latin typeface="+mj-lt"/>
              </a:rPr>
              <a:t>2018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Foco en Ética, 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Valores 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y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Cumplimiento</a:t>
            </a:r>
            <a:endParaRPr lang="es-E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4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7"/>
          <p:cNvSpPr txBox="1">
            <a:spLocks/>
          </p:cNvSpPr>
          <p:nvPr/>
        </p:nvSpPr>
        <p:spPr bwMode="auto">
          <a:xfrm>
            <a:off x="304800" y="609600"/>
            <a:ext cx="6629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ES"/>
            </a:defPPr>
            <a:lvl1pPr eaLnBrk="1" hangingPunct="1">
              <a:defRPr sz="2000" b="1">
                <a:solidFill>
                  <a:schemeClr val="bg1"/>
                </a:solidFill>
                <a:latin typeface="KievitPro-Black" panose="020B0A04030101020102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CO" altLang="es-PE" dirty="0"/>
              <a:t>TONE AT THE TOP</a:t>
            </a: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D8EE5A12-09C5-49B0-9BCD-831EF21DC91D}"/>
              </a:ext>
            </a:extLst>
          </p:cNvPr>
          <p:cNvSpPr/>
          <p:nvPr/>
        </p:nvSpPr>
        <p:spPr>
          <a:xfrm>
            <a:off x="2267241" y="2179943"/>
            <a:ext cx="1110916" cy="1110916"/>
          </a:xfrm>
          <a:prstGeom prst="ellipse">
            <a:avLst/>
          </a:prstGeom>
          <a:noFill/>
          <a:ln w="698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39FDA3-C3F8-4C16-964F-0C0319AB296A}"/>
              </a:ext>
            </a:extLst>
          </p:cNvPr>
          <p:cNvSpPr/>
          <p:nvPr/>
        </p:nvSpPr>
        <p:spPr>
          <a:xfrm>
            <a:off x="4001082" y="2179943"/>
            <a:ext cx="1110916" cy="1110916"/>
          </a:xfrm>
          <a:prstGeom prst="ellipse">
            <a:avLst/>
          </a:prstGeom>
          <a:noFill/>
          <a:ln w="698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2815D5-68DD-4238-9EC8-D84EEE3951B8}"/>
              </a:ext>
            </a:extLst>
          </p:cNvPr>
          <p:cNvSpPr/>
          <p:nvPr/>
        </p:nvSpPr>
        <p:spPr>
          <a:xfrm>
            <a:off x="5734923" y="2179943"/>
            <a:ext cx="1110916" cy="1110916"/>
          </a:xfrm>
          <a:prstGeom prst="ellipse">
            <a:avLst/>
          </a:prstGeom>
          <a:noFill/>
          <a:ln w="698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E50AF3-8A8E-4622-B587-28B083EE7C10}"/>
              </a:ext>
            </a:extLst>
          </p:cNvPr>
          <p:cNvSpPr/>
          <p:nvPr/>
        </p:nvSpPr>
        <p:spPr>
          <a:xfrm>
            <a:off x="7468764" y="2179943"/>
            <a:ext cx="1110916" cy="1110916"/>
          </a:xfrm>
          <a:prstGeom prst="ellipse">
            <a:avLst/>
          </a:prstGeom>
          <a:noFill/>
          <a:ln w="698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Chevron 92">
            <a:extLst>
              <a:ext uri="{FF2B5EF4-FFF2-40B4-BE49-F238E27FC236}">
                <a16:creationId xmlns:a16="http://schemas.microsoft.com/office/drawing/2014/main" id="{64D9CCA4-B444-41B3-A617-2DC7D950C1A7}"/>
              </a:ext>
            </a:extLst>
          </p:cNvPr>
          <p:cNvSpPr/>
          <p:nvPr/>
        </p:nvSpPr>
        <p:spPr>
          <a:xfrm>
            <a:off x="3635096" y="2649990"/>
            <a:ext cx="148056" cy="347573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Chevron 93">
            <a:extLst>
              <a:ext uri="{FF2B5EF4-FFF2-40B4-BE49-F238E27FC236}">
                <a16:creationId xmlns:a16="http://schemas.microsoft.com/office/drawing/2014/main" id="{469429C6-E227-41A3-BFA4-5B609529581F}"/>
              </a:ext>
            </a:extLst>
          </p:cNvPr>
          <p:cNvSpPr/>
          <p:nvPr/>
        </p:nvSpPr>
        <p:spPr>
          <a:xfrm>
            <a:off x="5360848" y="2649989"/>
            <a:ext cx="148056" cy="347573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Chevron 94">
            <a:extLst>
              <a:ext uri="{FF2B5EF4-FFF2-40B4-BE49-F238E27FC236}">
                <a16:creationId xmlns:a16="http://schemas.microsoft.com/office/drawing/2014/main" id="{5D015269-3096-43F2-8442-1B521CC855E5}"/>
              </a:ext>
            </a:extLst>
          </p:cNvPr>
          <p:cNvSpPr/>
          <p:nvPr/>
        </p:nvSpPr>
        <p:spPr>
          <a:xfrm>
            <a:off x="7086600" y="2649988"/>
            <a:ext cx="148056" cy="347573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372C0200-E608-46B2-86FD-C8B257F2E203}"/>
              </a:ext>
            </a:extLst>
          </p:cNvPr>
          <p:cNvSpPr/>
          <p:nvPr/>
        </p:nvSpPr>
        <p:spPr>
          <a:xfrm>
            <a:off x="533400" y="2179943"/>
            <a:ext cx="1110916" cy="1110916"/>
          </a:xfrm>
          <a:prstGeom prst="ellipse">
            <a:avLst/>
          </a:prstGeom>
          <a:noFill/>
          <a:ln w="698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Chevron 92">
            <a:extLst>
              <a:ext uri="{FF2B5EF4-FFF2-40B4-BE49-F238E27FC236}">
                <a16:creationId xmlns:a16="http://schemas.microsoft.com/office/drawing/2014/main" id="{E7C455D8-FD29-463C-81D7-90F94D9FF101}"/>
              </a:ext>
            </a:extLst>
          </p:cNvPr>
          <p:cNvSpPr/>
          <p:nvPr/>
        </p:nvSpPr>
        <p:spPr>
          <a:xfrm>
            <a:off x="1909344" y="2649990"/>
            <a:ext cx="148056" cy="347573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2570382" y="2527254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14" name="Parallelogram 30">
            <a:extLst>
              <a:ext uri="{FF2B5EF4-FFF2-40B4-BE49-F238E27FC236}">
                <a16:creationId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831370" y="250484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2"/>
              </a:solidFill>
            </a:endParaRP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4324293" y="250484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86" y="2419140"/>
            <a:ext cx="574096" cy="5740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36" y="2441056"/>
            <a:ext cx="588689" cy="58868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00571" y="3497064"/>
            <a:ext cx="15267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es-PE" sz="2000" dirty="0"/>
              <a:t>Presidente del </a:t>
            </a:r>
            <a:r>
              <a:rPr lang="es-PE" altLang="es-PE" sz="2000" dirty="0" err="1"/>
              <a:t>Board</a:t>
            </a:r>
            <a:r>
              <a:rPr lang="es-PE" altLang="es-PE" sz="2000" dirty="0"/>
              <a:t> </a:t>
            </a:r>
            <a:r>
              <a:rPr lang="es-PE" altLang="es-PE" sz="2000" dirty="0" smtClean="0"/>
              <a:t>comunica</a:t>
            </a:r>
            <a:r>
              <a:rPr lang="es-PE" altLang="es-PE" sz="2000" b="1" dirty="0" smtClean="0"/>
              <a:t> principios, </a:t>
            </a:r>
            <a:r>
              <a:rPr lang="es-PE" altLang="es-PE" sz="2000" dirty="0" smtClean="0"/>
              <a:t>establece</a:t>
            </a:r>
            <a:r>
              <a:rPr lang="es-PE" altLang="es-PE" sz="2000" b="1" dirty="0" smtClean="0"/>
              <a:t> </a:t>
            </a:r>
            <a:r>
              <a:rPr lang="es-PE" altLang="es-PE" sz="2000" dirty="0" smtClean="0"/>
              <a:t>el</a:t>
            </a:r>
            <a:r>
              <a:rPr lang="es-PE" altLang="es-PE" sz="2000" b="1" dirty="0" smtClean="0"/>
              <a:t> tono y </a:t>
            </a:r>
            <a:r>
              <a:rPr lang="es-PE" altLang="es-PE" sz="2000" dirty="0" smtClean="0"/>
              <a:t>lidera</a:t>
            </a:r>
            <a:r>
              <a:rPr lang="es-PE" altLang="es-PE" sz="2000" b="1" dirty="0" smtClean="0"/>
              <a:t> estrategia</a:t>
            </a:r>
            <a:endParaRPr lang="es-PE" altLang="es-PE" sz="2000" dirty="0"/>
          </a:p>
          <a:p>
            <a:pPr algn="ctr"/>
            <a:endParaRPr lang="es-ES" sz="2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985211" y="3508203"/>
            <a:ext cx="1526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es-PE" sz="2000" b="1" dirty="0"/>
              <a:t>CEO</a:t>
            </a:r>
            <a:r>
              <a:rPr lang="es-PE" altLang="es-PE" sz="2000" dirty="0"/>
              <a:t> incluye </a:t>
            </a:r>
            <a:r>
              <a:rPr lang="es-PE" altLang="es-PE" sz="2000" b="1" dirty="0"/>
              <a:t>mensajes</a:t>
            </a:r>
            <a:r>
              <a:rPr lang="es-PE" altLang="es-PE" sz="2000" dirty="0"/>
              <a:t> de ética y compliance </a:t>
            </a:r>
            <a:r>
              <a:rPr lang="es-PE" altLang="es-PE" sz="2000" b="1" dirty="0"/>
              <a:t>en cada reunión </a:t>
            </a:r>
            <a:r>
              <a:rPr lang="es-PE" altLang="es-PE" sz="2000" dirty="0"/>
              <a:t>del </a:t>
            </a:r>
            <a:r>
              <a:rPr lang="es-PE" altLang="es-PE" sz="2000" dirty="0" smtClean="0"/>
              <a:t>grupo, </a:t>
            </a:r>
            <a:r>
              <a:rPr lang="es-PE" altLang="es-PE" sz="2000" b="1" dirty="0" smtClean="0"/>
              <a:t>lidera cambios</a:t>
            </a:r>
            <a:endParaRPr lang="es-PE" altLang="es-PE" sz="2000" b="1" dirty="0"/>
          </a:p>
          <a:p>
            <a:pPr algn="ctr"/>
            <a:endParaRPr lang="es-ES" sz="20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819908" y="3499890"/>
            <a:ext cx="1526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es-PE" sz="2000" b="1" dirty="0" smtClean="0"/>
              <a:t>Riesgos y Compliance</a:t>
            </a:r>
            <a:r>
              <a:rPr lang="es-PE" altLang="es-PE" sz="2000" dirty="0" smtClean="0"/>
              <a:t> </a:t>
            </a:r>
            <a:r>
              <a:rPr lang="es-PE" altLang="es-PE" sz="2000" dirty="0"/>
              <a:t>es un </a:t>
            </a:r>
            <a:r>
              <a:rPr lang="es-PE" altLang="es-PE" sz="2000" b="1" dirty="0"/>
              <a:t>punto fijo en la agenda </a:t>
            </a:r>
            <a:r>
              <a:rPr lang="es-PE" altLang="es-PE" sz="2000" dirty="0"/>
              <a:t>mensual del </a:t>
            </a:r>
            <a:r>
              <a:rPr lang="es-PE" altLang="es-PE" sz="2000" dirty="0" err="1"/>
              <a:t>Board</a:t>
            </a:r>
            <a:r>
              <a:rPr lang="es-PE" altLang="es-PE" sz="2000" dirty="0"/>
              <a:t> de </a:t>
            </a:r>
            <a:r>
              <a:rPr lang="es-PE" altLang="es-PE" sz="2000" dirty="0" smtClean="0"/>
              <a:t>las </a:t>
            </a:r>
            <a:r>
              <a:rPr lang="es-PE" altLang="es-PE" sz="2000" dirty="0"/>
              <a:t>empresas</a:t>
            </a:r>
          </a:p>
          <a:p>
            <a:pPr algn="ctr"/>
            <a:endParaRPr lang="es-ES" sz="20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5593579" y="3496739"/>
            <a:ext cx="16410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es-PE" sz="2000" b="1" dirty="0" smtClean="0"/>
              <a:t>Gerencia</a:t>
            </a:r>
            <a:r>
              <a:rPr lang="es-PE" altLang="es-PE" sz="2000" dirty="0" smtClean="0"/>
              <a:t> </a:t>
            </a:r>
            <a:r>
              <a:rPr lang="es-PE" altLang="es-PE" sz="2000" dirty="0"/>
              <a:t>mide </a:t>
            </a:r>
            <a:r>
              <a:rPr lang="es-PE" altLang="es-PE" sz="2000" dirty="0" smtClean="0"/>
              <a:t>actitud, discursos </a:t>
            </a:r>
            <a:r>
              <a:rPr lang="es-PE" altLang="es-PE" sz="2000" dirty="0"/>
              <a:t>y </a:t>
            </a:r>
            <a:r>
              <a:rPr lang="es-PE" altLang="es-PE" sz="2000" b="1" dirty="0"/>
              <a:t>“role </a:t>
            </a:r>
            <a:r>
              <a:rPr lang="es-PE" altLang="es-PE" sz="2000" b="1" dirty="0" err="1"/>
              <a:t>model</a:t>
            </a:r>
            <a:r>
              <a:rPr lang="es-PE" altLang="es-PE" sz="2000" b="1" dirty="0"/>
              <a:t>” </a:t>
            </a:r>
            <a:r>
              <a:rPr lang="es-PE" altLang="es-PE" sz="2000" dirty="0"/>
              <a:t>en ética y cumplimiento de los </a:t>
            </a:r>
            <a:r>
              <a:rPr lang="es-PE" altLang="es-PE" sz="2000" dirty="0" smtClean="0"/>
              <a:t>líderes</a:t>
            </a:r>
            <a:endParaRPr lang="es-PE" altLang="es-PE" sz="2000" dirty="0"/>
          </a:p>
          <a:p>
            <a:pPr algn="ctr"/>
            <a:endParaRPr lang="es-ES" sz="20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313981" y="3538628"/>
            <a:ext cx="1526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es-PE" sz="2000" b="1" dirty="0"/>
              <a:t>CEO y </a:t>
            </a:r>
            <a:r>
              <a:rPr lang="es-PE" altLang="es-PE" sz="2000" b="1" dirty="0" err="1"/>
              <a:t>Chief</a:t>
            </a:r>
            <a:r>
              <a:rPr lang="es-PE" altLang="es-PE" sz="2000" b="1" dirty="0"/>
              <a:t> Compliance </a:t>
            </a:r>
            <a:r>
              <a:rPr lang="es-PE" altLang="es-PE" sz="2000" dirty="0"/>
              <a:t>son parte del equipo que </a:t>
            </a:r>
            <a:r>
              <a:rPr lang="es-PE" altLang="es-PE" sz="2000" b="1" dirty="0" smtClean="0"/>
              <a:t>capacita</a:t>
            </a:r>
            <a:endParaRPr lang="es-PE" altLang="es-PE" sz="2000" b="1" dirty="0"/>
          </a:p>
          <a:p>
            <a:pPr algn="ctr"/>
            <a:endParaRPr lang="es-ES" sz="2000" dirty="0"/>
          </a:p>
        </p:txBody>
      </p:sp>
      <p:pic>
        <p:nvPicPr>
          <p:cNvPr id="24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14" descr="shutterstock_102662261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27" name="Conector recto 26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adroTexto 75"/>
          <p:cNvSpPr txBox="1"/>
          <p:nvPr/>
        </p:nvSpPr>
        <p:spPr>
          <a:xfrm>
            <a:off x="193675" y="562604"/>
            <a:ext cx="7219950" cy="346249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n-US" sz="1650" b="1" dirty="0">
                <a:solidFill>
                  <a:schemeClr val="bg1"/>
                </a:solidFill>
                <a:cs typeface="KievitPro-Bold"/>
              </a:rPr>
              <a:t>RIESGOS Y CUMPLIMIENTO –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LOGROS – TONE AT THE TOP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30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uadroTexto 32"/>
          <p:cNvSpPr txBox="1"/>
          <p:nvPr/>
        </p:nvSpPr>
        <p:spPr>
          <a:xfrm>
            <a:off x="460169" y="1183242"/>
            <a:ext cx="5666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altLang="es-PE" sz="2800" b="1" dirty="0" smtClean="0"/>
              <a:t>Reforzamiento del </a:t>
            </a:r>
            <a:r>
              <a:rPr lang="es-PE" altLang="es-PE" sz="2800" b="1" dirty="0" err="1" smtClean="0"/>
              <a:t>Tone</a:t>
            </a:r>
            <a:r>
              <a:rPr lang="es-PE" altLang="es-PE" sz="2800" b="1" dirty="0" smtClean="0"/>
              <a:t> at </a:t>
            </a:r>
            <a:r>
              <a:rPr lang="es-PE" altLang="es-PE" sz="2800" b="1" dirty="0" err="1" smtClean="0"/>
              <a:t>the</a:t>
            </a:r>
            <a:r>
              <a:rPr lang="es-PE" altLang="es-PE" sz="2800" b="1" dirty="0" smtClean="0"/>
              <a:t> Top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3224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Resultado de imagen para graÃ±a y montero ingenier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41" t="966" r="600" b="1852"/>
          <a:stretch/>
        </p:blipFill>
        <p:spPr bwMode="auto">
          <a:xfrm>
            <a:off x="0" y="0"/>
            <a:ext cx="9144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0" y="15991"/>
            <a:ext cx="9144000" cy="68648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75" y="1423849"/>
            <a:ext cx="2481943" cy="24819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32" y="1421150"/>
            <a:ext cx="2481943" cy="24819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75" y="3903093"/>
            <a:ext cx="2481943" cy="248194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975207" y="1990239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MÁS DE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86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AÑOS DE EXPERIENCIA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457150" y="4489717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MAS DE</a:t>
            </a:r>
          </a:p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1,700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INGENIEROS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32" y="3903093"/>
            <a:ext cx="2481943" cy="2481943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975207" y="4511371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MÁS DE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11,500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EMPLEADOS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8" y="2321059"/>
            <a:ext cx="3166768" cy="316676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1321083" y="2923155"/>
            <a:ext cx="1997763" cy="608765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300" b="1" dirty="0" smtClean="0">
                <a:solidFill>
                  <a:schemeClr val="bg1"/>
                </a:solidFill>
                <a:latin typeface="+mj-lt"/>
              </a:rPr>
              <a:t>LA ÚNICA EMPRESA DE INGENIERÍA Y CONSTRUCCIÓN EN LATINOAMÉRICA LISTADA EN LA</a:t>
            </a:r>
          </a:p>
          <a:p>
            <a:r>
              <a:rPr lang="es-ES" sz="4000" b="1" dirty="0" err="1" smtClean="0">
                <a:solidFill>
                  <a:schemeClr val="bg1"/>
                </a:solidFill>
                <a:latin typeface="+mj-lt"/>
              </a:rPr>
              <a:t>nyse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300" b="1" dirty="0" smtClean="0">
                <a:solidFill>
                  <a:schemeClr val="bg1"/>
                </a:solidFill>
                <a:latin typeface="+mj-lt"/>
              </a:rPr>
              <a:t>(DESDE 2013)</a:t>
            </a:r>
            <a:endParaRPr lang="es-E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362815" y="2290417"/>
            <a:ext cx="1922205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400" b="1" dirty="0">
                <a:solidFill>
                  <a:schemeClr val="bg1"/>
                </a:solidFill>
                <a:latin typeface="+mj-lt"/>
              </a:rPr>
              <a:t>USD</a:t>
            </a:r>
            <a:r>
              <a:rPr lang="es-ES" sz="4000" b="1" dirty="0">
                <a:solidFill>
                  <a:schemeClr val="bg1"/>
                </a:solidFill>
                <a:latin typeface="+mj-lt"/>
              </a:rPr>
              <a:t>2.54</a:t>
            </a:r>
            <a:r>
              <a:rPr lang="es-ES" sz="1400" b="1" dirty="0">
                <a:solidFill>
                  <a:schemeClr val="bg1"/>
                </a:solidFill>
                <a:latin typeface="+mj-lt"/>
              </a:rPr>
              <a:t>Bln</a:t>
            </a:r>
            <a:endParaRPr lang="es-ES" sz="2000" b="1" dirty="0">
              <a:solidFill>
                <a:schemeClr val="bg1"/>
              </a:solidFill>
              <a:latin typeface="+mj-lt"/>
            </a:endParaRPr>
          </a:p>
          <a:p>
            <a:r>
              <a:rPr lang="es-ES" sz="1400" b="1" dirty="0" err="1" smtClean="0">
                <a:solidFill>
                  <a:schemeClr val="bg1"/>
                </a:solidFill>
                <a:latin typeface="+mj-lt"/>
              </a:rPr>
              <a:t>Backlog</a:t>
            </a:r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 y negocios recurrentes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24444" y="15991"/>
            <a:ext cx="8290906" cy="103141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Graña y Montero es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43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7"/>
          <p:cNvSpPr txBox="1">
            <a:spLocks/>
          </p:cNvSpPr>
          <p:nvPr/>
        </p:nvSpPr>
        <p:spPr bwMode="auto">
          <a:xfrm>
            <a:off x="304800" y="609600"/>
            <a:ext cx="6629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ES"/>
            </a:defPPr>
            <a:lvl1pPr eaLnBrk="1" hangingPunct="1">
              <a:defRPr sz="2000" b="1">
                <a:solidFill>
                  <a:schemeClr val="bg1"/>
                </a:solidFill>
                <a:latin typeface="KievitPro-Black" panose="020B0A04030101020102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CO" altLang="es-PE" dirty="0"/>
              <a:t>CÓDIGO DE CONDUCTA DE NEGOCIOS </a:t>
            </a:r>
          </a:p>
        </p:txBody>
      </p:sp>
      <p:sp>
        <p:nvSpPr>
          <p:cNvPr id="6" name="Rectángulo 1"/>
          <p:cNvSpPr>
            <a:spLocks noChangeArrowheads="1"/>
          </p:cNvSpPr>
          <p:nvPr/>
        </p:nvSpPr>
        <p:spPr bwMode="auto">
          <a:xfrm>
            <a:off x="228600" y="2187634"/>
            <a:ext cx="3505200" cy="39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6600"/>
              </a:buClr>
              <a:buFont typeface="Symbol" panose="05050102010706020507" pitchFamily="18" charset="2"/>
              <a:buChar char=""/>
            </a:pPr>
            <a:r>
              <a:rPr lang="es-PE" altLang="es-PE" dirty="0" smtClean="0">
                <a:latin typeface="+mn-lt"/>
              </a:rPr>
              <a:t>Íntegramente </a:t>
            </a:r>
            <a:r>
              <a:rPr lang="es-PE" altLang="es-PE" b="1" dirty="0" smtClean="0">
                <a:latin typeface="+mn-lt"/>
              </a:rPr>
              <a:t>redactado en Graña y Montero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6600"/>
              </a:buClr>
              <a:buFont typeface="Symbol" panose="05050102010706020507" pitchFamily="18" charset="2"/>
              <a:buChar char=""/>
            </a:pPr>
            <a:r>
              <a:rPr lang="es-PE" altLang="es-PE" dirty="0" smtClean="0">
                <a:latin typeface="+mn-lt"/>
              </a:rPr>
              <a:t>Compliance hizo </a:t>
            </a:r>
            <a:r>
              <a:rPr lang="es-PE" altLang="es-PE" b="1" dirty="0" smtClean="0">
                <a:latin typeface="+mn-lt"/>
              </a:rPr>
              <a:t>benchmarking y asignó internamente los capítulos</a:t>
            </a:r>
            <a:endParaRPr lang="es-PE" altLang="es-PE" b="1" dirty="0">
              <a:latin typeface="+mn-lt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6600"/>
              </a:buClr>
              <a:buFont typeface="Symbol" panose="05050102010706020507" pitchFamily="18" charset="2"/>
              <a:buChar char=""/>
            </a:pPr>
            <a:r>
              <a:rPr lang="es-PE" altLang="es-PE" dirty="0">
                <a:latin typeface="+mn-lt"/>
              </a:rPr>
              <a:t>Top </a:t>
            </a:r>
            <a:r>
              <a:rPr lang="es-PE" altLang="es-PE" b="1" dirty="0" smtClean="0">
                <a:latin typeface="+mn-lt"/>
              </a:rPr>
              <a:t>Management</a:t>
            </a:r>
            <a:r>
              <a:rPr lang="es-PE" altLang="es-PE" dirty="0" smtClean="0">
                <a:latin typeface="+mn-lt"/>
              </a:rPr>
              <a:t> hizo investigación adicional y </a:t>
            </a:r>
            <a:r>
              <a:rPr lang="es-PE" altLang="es-PE" b="1" dirty="0" smtClean="0">
                <a:latin typeface="+mn-lt"/>
              </a:rPr>
              <a:t>escribió</a:t>
            </a:r>
            <a:r>
              <a:rPr lang="es-PE" altLang="es-PE" dirty="0" smtClean="0">
                <a:latin typeface="+mn-lt"/>
              </a:rPr>
              <a:t> las </a:t>
            </a:r>
            <a:r>
              <a:rPr lang="es-PE" altLang="es-PE" b="1" dirty="0" smtClean="0">
                <a:latin typeface="+mn-lt"/>
              </a:rPr>
              <a:t>30 conductas esenciales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FF6600"/>
              </a:buClr>
              <a:buFont typeface="Symbol" panose="05050102010706020507" pitchFamily="18" charset="2"/>
              <a:buChar char=""/>
            </a:pPr>
            <a:r>
              <a:rPr lang="es-PE" altLang="es-PE" dirty="0" smtClean="0">
                <a:latin typeface="+mn-lt"/>
              </a:rPr>
              <a:t>Los </a:t>
            </a:r>
            <a:r>
              <a:rPr lang="es-PE" altLang="es-PE" b="1" dirty="0" smtClean="0">
                <a:latin typeface="+mn-lt"/>
              </a:rPr>
              <a:t>160 días </a:t>
            </a:r>
            <a:r>
              <a:rPr lang="es-PE" altLang="es-PE" dirty="0" smtClean="0">
                <a:latin typeface="+mn-lt"/>
              </a:rPr>
              <a:t>que nos tomó la tarea valió la pena y reforzó el “</a:t>
            </a:r>
            <a:r>
              <a:rPr lang="es-PE" altLang="es-PE" b="1" i="1" dirty="0" err="1" smtClean="0">
                <a:latin typeface="+mn-lt"/>
              </a:rPr>
              <a:t>tone</a:t>
            </a:r>
            <a:r>
              <a:rPr lang="es-PE" altLang="es-PE" b="1" i="1" dirty="0" smtClean="0">
                <a:latin typeface="+mn-lt"/>
              </a:rPr>
              <a:t> at </a:t>
            </a:r>
            <a:r>
              <a:rPr lang="es-PE" altLang="es-PE" b="1" i="1" dirty="0" err="1" smtClean="0">
                <a:latin typeface="+mn-lt"/>
              </a:rPr>
              <a:t>the</a:t>
            </a:r>
            <a:r>
              <a:rPr lang="es-PE" altLang="es-PE" b="1" i="1" dirty="0" smtClean="0">
                <a:latin typeface="+mn-lt"/>
              </a:rPr>
              <a:t> top</a:t>
            </a:r>
            <a:r>
              <a:rPr lang="es-PE" altLang="es-PE" i="1" dirty="0" smtClean="0">
                <a:latin typeface="+mn-lt"/>
              </a:rPr>
              <a:t>”</a:t>
            </a:r>
          </a:p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Clr>
                <a:srgbClr val="FF6600"/>
              </a:buClr>
            </a:pPr>
            <a:endParaRPr lang="es-PE" altLang="es-PE" sz="1600" dirty="0">
              <a:latin typeface="+mn-l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733800" y="2416234"/>
            <a:ext cx="5001035" cy="3496895"/>
            <a:chOff x="3663636" y="1989505"/>
            <a:chExt cx="5327964" cy="3725495"/>
          </a:xfrm>
        </p:grpSpPr>
        <p:pic>
          <p:nvPicPr>
            <p:cNvPr id="5" name="Imagen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636" y="1989505"/>
              <a:ext cx="5327964" cy="372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n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1" y="1989505"/>
              <a:ext cx="2663278" cy="372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ángulo 2"/>
          <p:cNvSpPr/>
          <p:nvPr/>
        </p:nvSpPr>
        <p:spPr>
          <a:xfrm>
            <a:off x="228600" y="1959034"/>
            <a:ext cx="3785632" cy="44958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/>
          <p:nvPr/>
        </p:nvCxnSpPr>
        <p:spPr>
          <a:xfrm>
            <a:off x="4014232" y="2263834"/>
            <a:ext cx="4901168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4014232" y="6073834"/>
            <a:ext cx="4901168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8915400" y="2263834"/>
            <a:ext cx="0" cy="381000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4" descr="shutterstock_102662261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15" name="Conector recto 14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75"/>
          <p:cNvSpPr txBox="1"/>
          <p:nvPr/>
        </p:nvSpPr>
        <p:spPr>
          <a:xfrm>
            <a:off x="93918" y="562604"/>
            <a:ext cx="7974013" cy="34624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defTabSz="342900">
              <a:defRPr/>
            </a:pPr>
            <a:r>
              <a:rPr lang="en-US" sz="1650" b="1" dirty="0">
                <a:solidFill>
                  <a:schemeClr val="bg1"/>
                </a:solidFill>
                <a:cs typeface="KievitPro-Bold"/>
              </a:rPr>
              <a:t>RIESGOS Y CUMPLIMIENTO –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LOGROS – NUEVO CONDIGO DE CONDUCTA DE NEGOCIOS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19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379069" y="1299204"/>
            <a:ext cx="3873628" cy="70788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rgbClr val="FF0000"/>
                </a:solidFill>
              </a:rPr>
              <a:t>81% </a:t>
            </a:r>
            <a:r>
              <a:rPr lang="es-PE" sz="1600" b="1" dirty="0" smtClean="0"/>
              <a:t>de colaboradores en Perú firmaron su compromiso de aplicarlo </a:t>
            </a:r>
            <a:r>
              <a:rPr lang="es-PE" sz="1400" b="1" dirty="0" smtClean="0"/>
              <a:t>(31/12/2018)</a:t>
            </a:r>
            <a:endParaRPr lang="es-PE" sz="1400" b="1" dirty="0"/>
          </a:p>
        </p:txBody>
      </p:sp>
    </p:spTree>
    <p:extLst>
      <p:ext uri="{BB962C8B-B14F-4D97-AF65-F5344CB8AC3E}">
        <p14:creationId xmlns:p14="http://schemas.microsoft.com/office/powerpoint/2010/main" val="1742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7"/>
          <p:cNvSpPr txBox="1">
            <a:spLocks/>
          </p:cNvSpPr>
          <p:nvPr/>
        </p:nvSpPr>
        <p:spPr bwMode="auto">
          <a:xfrm>
            <a:off x="304800" y="609600"/>
            <a:ext cx="6629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ES"/>
            </a:defPPr>
            <a:lvl1pPr eaLnBrk="1" hangingPunct="1">
              <a:defRPr sz="2000" b="1">
                <a:solidFill>
                  <a:schemeClr val="bg1"/>
                </a:solidFill>
                <a:latin typeface="KievitPro-Black" panose="020B0A04030101020102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CO" altLang="es-PE" dirty="0"/>
              <a:t>RELANZAMIENTO DEL CANAL ETICO</a:t>
            </a:r>
          </a:p>
        </p:txBody>
      </p:sp>
      <p:pic>
        <p:nvPicPr>
          <p:cNvPr id="12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4" descr="shutterstock_102662261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15" name="Conector recto 14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75"/>
          <p:cNvSpPr txBox="1"/>
          <p:nvPr/>
        </p:nvSpPr>
        <p:spPr>
          <a:xfrm>
            <a:off x="193675" y="562604"/>
            <a:ext cx="7219950" cy="346249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n-US" sz="1650" b="1" dirty="0">
                <a:solidFill>
                  <a:schemeClr val="bg1"/>
                </a:solidFill>
                <a:cs typeface="KievitPro-Bold"/>
              </a:rPr>
              <a:t>RIESGOS Y CUMPLIMIENTO –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LOGROS – CANAL ÉTICO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18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307678"/>
              </p:ext>
            </p:extLst>
          </p:nvPr>
        </p:nvGraphicFramePr>
        <p:xfrm>
          <a:off x="0" y="4545285"/>
          <a:ext cx="4441157" cy="1824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Documento" r:id="rId6" imgW="5831222" imgH="2394851" progId="Word.Document.12">
                  <p:embed/>
                </p:oleObj>
              </mc:Choice>
              <mc:Fallback>
                <p:oleObj name="Documento" r:id="rId6" imgW="5831222" imgH="23948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4545285"/>
                        <a:ext cx="4441157" cy="1824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403519" y="4545285"/>
            <a:ext cx="447627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/>
              <a:t>En 2018</a:t>
            </a:r>
            <a:endParaRPr lang="es-PE" sz="1100" b="1" dirty="0" smtClean="0"/>
          </a:p>
          <a:p>
            <a:endParaRPr lang="es-PE" sz="105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b="1" dirty="0" smtClean="0">
                <a:solidFill>
                  <a:srgbClr val="FF0000"/>
                </a:solidFill>
              </a:rPr>
              <a:t>42% </a:t>
            </a:r>
            <a:r>
              <a:rPr lang="es-PE" sz="1600" dirty="0" smtClean="0"/>
              <a:t>de incremento de uso del Canal Ético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b="1" dirty="0" smtClean="0">
                <a:solidFill>
                  <a:srgbClr val="FF0000"/>
                </a:solidFill>
              </a:rPr>
              <a:t>190 </a:t>
            </a:r>
            <a:r>
              <a:rPr lang="es-PE" sz="1600" dirty="0" smtClean="0"/>
              <a:t>denuncias resueltas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b="1" dirty="0" smtClean="0">
                <a:solidFill>
                  <a:srgbClr val="FF0000"/>
                </a:solidFill>
              </a:rPr>
              <a:t>94% </a:t>
            </a:r>
            <a:r>
              <a:rPr lang="es-PE" sz="1600" dirty="0" smtClean="0"/>
              <a:t>denuncias investigadas por Compliance</a:t>
            </a:r>
            <a:endParaRPr lang="es-PE" sz="1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589" y="1070660"/>
            <a:ext cx="6874626" cy="304584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 flipV="1">
            <a:off x="1305098" y="1978429"/>
            <a:ext cx="299258" cy="43226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147151" y="1778921"/>
            <a:ext cx="457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 smtClean="0">
                <a:solidFill>
                  <a:schemeClr val="accent1">
                    <a:lumMod val="50000"/>
                  </a:schemeClr>
                </a:solidFill>
              </a:rPr>
              <a:t>95</a:t>
            </a:r>
            <a:endParaRPr lang="es-PE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465513" y="6152549"/>
            <a:ext cx="30258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>
            <a:off x="2959100" y="4545285"/>
            <a:ext cx="8544" cy="1582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redondeado 30"/>
          <p:cNvSpPr/>
          <p:nvPr/>
        </p:nvSpPr>
        <p:spPr>
          <a:xfrm>
            <a:off x="4403519" y="4523493"/>
            <a:ext cx="4266656" cy="15824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298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7"/>
          <p:cNvSpPr txBox="1">
            <a:spLocks/>
          </p:cNvSpPr>
          <p:nvPr/>
        </p:nvSpPr>
        <p:spPr bwMode="auto">
          <a:xfrm>
            <a:off x="304800" y="609600"/>
            <a:ext cx="6629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ES"/>
            </a:defPPr>
            <a:lvl1pPr eaLnBrk="1" hangingPunct="1">
              <a:defRPr sz="2000" b="1">
                <a:solidFill>
                  <a:schemeClr val="bg1"/>
                </a:solidFill>
                <a:latin typeface="KievitPro-Black" panose="020B0A04030101020102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CO" altLang="es-PE" dirty="0"/>
              <a:t>RELANZAMIENTO DEL CANAL ETICO</a:t>
            </a:r>
          </a:p>
        </p:txBody>
      </p:sp>
      <p:pic>
        <p:nvPicPr>
          <p:cNvPr id="12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4" descr="shutterstock_102662261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15" name="Conector recto 14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75"/>
          <p:cNvSpPr txBox="1"/>
          <p:nvPr/>
        </p:nvSpPr>
        <p:spPr>
          <a:xfrm>
            <a:off x="193675" y="562604"/>
            <a:ext cx="7219950" cy="346249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n-US" sz="1650" b="1" dirty="0">
                <a:solidFill>
                  <a:schemeClr val="bg1"/>
                </a:solidFill>
                <a:cs typeface="KievitPro-Bold"/>
              </a:rPr>
              <a:t>RIESGOS Y CUMPLIMIENTO –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EVALUACIÓN DE RIESGO DE TERCEROS – DD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18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9028681" cy="436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84" y="4495800"/>
            <a:ext cx="5123016" cy="2049206"/>
          </a:xfrm>
          <a:prstGeom prst="rect">
            <a:avLst/>
          </a:prstGeom>
        </p:spPr>
      </p:pic>
      <p:sp>
        <p:nvSpPr>
          <p:cNvPr id="32770" name="Título 7"/>
          <p:cNvSpPr txBox="1">
            <a:spLocks/>
          </p:cNvSpPr>
          <p:nvPr/>
        </p:nvSpPr>
        <p:spPr bwMode="auto">
          <a:xfrm>
            <a:off x="304800" y="609600"/>
            <a:ext cx="72390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ES"/>
            </a:defPPr>
            <a:lvl1pPr eaLnBrk="1" hangingPunct="1">
              <a:defRPr sz="2000" b="1">
                <a:solidFill>
                  <a:schemeClr val="bg1"/>
                </a:solidFill>
                <a:latin typeface="KievitPro-Black" panose="020B0A04030101020102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CO" altLang="es-PE" dirty="0"/>
              <a:t>COMPARTIENDO LO APRENDIDO Y LO QUE HACEMOS</a:t>
            </a:r>
          </a:p>
        </p:txBody>
      </p:sp>
      <p:pic>
        <p:nvPicPr>
          <p:cNvPr id="12" name="Picture 2" descr="featured_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7" y="1099765"/>
            <a:ext cx="5461369" cy="22776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335"/>
            <a:ext cx="4020984" cy="27305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81880"/>
            <a:ext cx="3615412" cy="27316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00" y="1102212"/>
            <a:ext cx="3398000" cy="25485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85" y="2928678"/>
            <a:ext cx="3150784" cy="210052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24" y="3356959"/>
            <a:ext cx="3782251" cy="182464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86551" y="4359863"/>
            <a:ext cx="5136235" cy="59669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dirty="0" smtClean="0">
                <a:cs typeface="Arial" panose="020B0604020202020204" pitchFamily="34" charset="0"/>
              </a:rPr>
              <a:t>13 </a:t>
            </a:r>
            <a:r>
              <a:rPr lang="es-PE" sz="1400" b="1" dirty="0" smtClean="0">
                <a:cs typeface="Arial" panose="020B0604020202020204" pitchFamily="34" charset="0"/>
              </a:rPr>
              <a:t>FOROS, </a:t>
            </a:r>
            <a:r>
              <a:rPr lang="es-PE" sz="3200" dirty="0" smtClean="0">
                <a:cs typeface="Arial" panose="020B0604020202020204" pitchFamily="34" charset="0"/>
              </a:rPr>
              <a:t>3</a:t>
            </a:r>
            <a:r>
              <a:rPr lang="es-PE" sz="1400" b="1" dirty="0" smtClean="0">
                <a:cs typeface="Arial" panose="020B0604020202020204" pitchFamily="34" charset="0"/>
              </a:rPr>
              <a:t> INTERNACIONALES</a:t>
            </a:r>
            <a:endParaRPr lang="es-PE" b="1" dirty="0"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686552" y="4893263"/>
            <a:ext cx="5136236" cy="5777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dirty="0" smtClean="0">
                <a:cs typeface="Arial" panose="020B0604020202020204" pitchFamily="34" charset="0"/>
              </a:rPr>
              <a:t>43 </a:t>
            </a:r>
            <a:r>
              <a:rPr lang="es-PE" sz="1400" b="1" dirty="0" smtClean="0">
                <a:cs typeface="Arial" panose="020B0604020202020204" pitchFamily="34" charset="0"/>
              </a:rPr>
              <a:t>CLIENTES, SOCIOS, BANCOS, PROVEEDORES</a:t>
            </a:r>
            <a:endParaRPr lang="es-PE" sz="1400" b="1" dirty="0"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676400" y="3886200"/>
            <a:ext cx="5136235" cy="49354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 smtClean="0">
                <a:cs typeface="Arial" panose="020B0604020202020204" pitchFamily="34" charset="0"/>
              </a:rPr>
              <a:t>EN </a:t>
            </a:r>
            <a:r>
              <a:rPr lang="es-PE" sz="2000" b="1" dirty="0" smtClean="0">
                <a:cs typeface="Arial" panose="020B0604020202020204" pitchFamily="34" charset="0"/>
              </a:rPr>
              <a:t>COLOMBIA, CHILE, </a:t>
            </a:r>
            <a:r>
              <a:rPr lang="es-PE" sz="2000" b="1" dirty="0">
                <a:cs typeface="Arial" panose="020B0604020202020204" pitchFamily="34" charset="0"/>
              </a:rPr>
              <a:t>ESPAÑA </a:t>
            </a:r>
            <a:r>
              <a:rPr lang="es-PE" sz="1400" b="1" dirty="0" smtClean="0">
                <a:cs typeface="Arial" panose="020B0604020202020204" pitchFamily="34" charset="0"/>
              </a:rPr>
              <a:t>Y</a:t>
            </a:r>
            <a:r>
              <a:rPr lang="es-PE" sz="2000" b="1" dirty="0" smtClean="0">
                <a:cs typeface="Arial" panose="020B0604020202020204" pitchFamily="34" charset="0"/>
              </a:rPr>
              <a:t> PERÚ</a:t>
            </a:r>
            <a:endParaRPr lang="es-PE" b="1" dirty="0">
              <a:cs typeface="Arial" panose="020B0604020202020204" pitchFamily="34" charset="0"/>
            </a:endParaRPr>
          </a:p>
        </p:txBody>
      </p:sp>
      <p:pic>
        <p:nvPicPr>
          <p:cNvPr id="22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14" descr="shutterstock_102662261copy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25" name="Conector recto 24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uadroTexto 75"/>
          <p:cNvSpPr txBox="1"/>
          <p:nvPr/>
        </p:nvSpPr>
        <p:spPr>
          <a:xfrm>
            <a:off x="193675" y="562604"/>
            <a:ext cx="7219950" cy="346249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n-US" sz="1650" b="1" dirty="0">
                <a:solidFill>
                  <a:schemeClr val="bg1"/>
                </a:solidFill>
                <a:cs typeface="KievitPro-Bold"/>
              </a:rPr>
              <a:t>RIESGOS Y CUMPLIMIENTO –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LOGROS - DIFUSIÓN DE NUESTRO PROGRAMA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28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5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7038975" y="120650"/>
            <a:ext cx="2087563" cy="1162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1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Imagen 14" descr="shutterstock_102662261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12" name="Conector recto 11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63497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95400"/>
            <a:ext cx="4495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90613"/>
            <a:ext cx="4495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5257800" y="1600200"/>
            <a:ext cx="3276600" cy="76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CuadroTexto 75"/>
          <p:cNvSpPr txBox="1"/>
          <p:nvPr/>
        </p:nvSpPr>
        <p:spPr>
          <a:xfrm>
            <a:off x="193675" y="562604"/>
            <a:ext cx="7219950" cy="346249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n-US" sz="1650" b="1" dirty="0">
                <a:solidFill>
                  <a:schemeClr val="bg1"/>
                </a:solidFill>
                <a:cs typeface="KievitPro-Bold"/>
              </a:rPr>
              <a:t>RIESGOS Y CUMPLIMIENTO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– LOGROS – AUDITORIA EXTERNA DEL PROGRAMA</a:t>
            </a:r>
          </a:p>
        </p:txBody>
      </p:sp>
    </p:spTree>
    <p:extLst>
      <p:ext uri="{BB962C8B-B14F-4D97-AF65-F5344CB8AC3E}">
        <p14:creationId xmlns:p14="http://schemas.microsoft.com/office/powerpoint/2010/main" val="13257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ángulo 73"/>
          <p:cNvSpPr/>
          <p:nvPr/>
        </p:nvSpPr>
        <p:spPr>
          <a:xfrm>
            <a:off x="-3" y="-60184"/>
            <a:ext cx="9144003" cy="667244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Rectángulo 76"/>
          <p:cNvSpPr/>
          <p:nvPr/>
        </p:nvSpPr>
        <p:spPr>
          <a:xfrm>
            <a:off x="-1" y="1462073"/>
            <a:ext cx="3519057" cy="192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400" b="1" dirty="0" smtClean="0">
                <a:solidFill>
                  <a:srgbClr val="FFAF00"/>
                </a:solidFill>
                <a:latin typeface="+mj-lt"/>
              </a:rPr>
              <a:t>2018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Foco en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Cumplimiento</a:t>
            </a:r>
            <a:endParaRPr lang="es-E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5413252" y="3226993"/>
            <a:ext cx="1567365" cy="126000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 smtClean="0"/>
              <a:t>Modelo de </a:t>
            </a:r>
            <a:r>
              <a:rPr lang="es-ES" sz="1200" b="1" dirty="0" smtClean="0"/>
              <a:t>Riesgos y Cumplimiento</a:t>
            </a:r>
            <a:endParaRPr lang="es-419" sz="1200" b="1" dirty="0"/>
          </a:p>
        </p:txBody>
      </p:sp>
      <p:pic>
        <p:nvPicPr>
          <p:cNvPr id="37892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agen 14" descr="shutterstock_102662261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75"/>
          <p:cNvSpPr txBox="1"/>
          <p:nvPr/>
        </p:nvSpPr>
        <p:spPr>
          <a:xfrm>
            <a:off x="193675" y="562604"/>
            <a:ext cx="7219950" cy="346249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n-US" sz="1650" b="1" dirty="0">
                <a:solidFill>
                  <a:schemeClr val="bg1"/>
                </a:solidFill>
                <a:cs typeface="KievitPro-Bold"/>
              </a:rPr>
              <a:t>RIESGOS Y CUMPLIMIENTO –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NUESTRO MODELO </a:t>
            </a:r>
            <a:r>
              <a:rPr lang="en-US" sz="1650" b="1" dirty="0">
                <a:solidFill>
                  <a:schemeClr val="bg1"/>
                </a:solidFill>
                <a:cs typeface="KievitPro-Bold"/>
              </a:rPr>
              <a:t>DE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PREVENCIÓN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743845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37898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32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" name="Gráfico 59"/>
          <p:cNvGraphicFramePr>
            <a:graphicFrameLocks/>
          </p:cNvGraphicFramePr>
          <p:nvPr>
            <p:extLst/>
          </p:nvPr>
        </p:nvGraphicFramePr>
        <p:xfrm>
          <a:off x="3274357" y="795431"/>
          <a:ext cx="576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1" name="Flecha circular 60"/>
          <p:cNvSpPr/>
          <p:nvPr/>
        </p:nvSpPr>
        <p:spPr>
          <a:xfrm>
            <a:off x="3821147" y="1426350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" name="Flecha circular 61"/>
          <p:cNvSpPr/>
          <p:nvPr/>
        </p:nvSpPr>
        <p:spPr>
          <a:xfrm rot="2228569">
            <a:off x="3819145" y="1417129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3" name="Flecha circular 62"/>
          <p:cNvSpPr/>
          <p:nvPr/>
        </p:nvSpPr>
        <p:spPr>
          <a:xfrm rot="4529017">
            <a:off x="3819145" y="1391447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Flecha circular 63"/>
          <p:cNvSpPr/>
          <p:nvPr/>
        </p:nvSpPr>
        <p:spPr>
          <a:xfrm rot="6618210">
            <a:off x="3787910" y="1482815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Flecha circular 64"/>
          <p:cNvSpPr/>
          <p:nvPr/>
        </p:nvSpPr>
        <p:spPr>
          <a:xfrm rot="8849288">
            <a:off x="3826552" y="1485869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6" name="Flecha circular 65"/>
          <p:cNvSpPr/>
          <p:nvPr/>
        </p:nvSpPr>
        <p:spPr>
          <a:xfrm rot="10800000">
            <a:off x="3673584" y="1486586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Flecha circular 66"/>
          <p:cNvSpPr/>
          <p:nvPr/>
        </p:nvSpPr>
        <p:spPr>
          <a:xfrm rot="13033744">
            <a:off x="3703308" y="1493573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8" name="Flecha circular 67"/>
          <p:cNvSpPr/>
          <p:nvPr/>
        </p:nvSpPr>
        <p:spPr>
          <a:xfrm rot="15181812">
            <a:off x="3699651" y="1454793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9" name="Flecha circular 68"/>
          <p:cNvSpPr/>
          <p:nvPr/>
        </p:nvSpPr>
        <p:spPr>
          <a:xfrm rot="17415818">
            <a:off x="3691566" y="1470607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Flecha circular 69"/>
          <p:cNvSpPr/>
          <p:nvPr/>
        </p:nvSpPr>
        <p:spPr>
          <a:xfrm rot="19532011">
            <a:off x="3734514" y="1442629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Flecha derecha 1"/>
          <p:cNvSpPr/>
          <p:nvPr/>
        </p:nvSpPr>
        <p:spPr>
          <a:xfrm rot="19680127">
            <a:off x="3762169" y="5132825"/>
            <a:ext cx="469849" cy="51723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3" name="Flecha derecha 42"/>
          <p:cNvSpPr/>
          <p:nvPr/>
        </p:nvSpPr>
        <p:spPr>
          <a:xfrm rot="17204168">
            <a:off x="5159854" y="6144573"/>
            <a:ext cx="469849" cy="51723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Flecha derecha 43"/>
          <p:cNvSpPr/>
          <p:nvPr/>
        </p:nvSpPr>
        <p:spPr>
          <a:xfrm rot="10800000">
            <a:off x="8590975" y="3559247"/>
            <a:ext cx="469849" cy="51723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5" name="Flecha derecha 44"/>
          <p:cNvSpPr/>
          <p:nvPr/>
        </p:nvSpPr>
        <p:spPr>
          <a:xfrm rot="6540311">
            <a:off x="6757568" y="1106993"/>
            <a:ext cx="469849" cy="51723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Flecha derecha 45"/>
          <p:cNvSpPr/>
          <p:nvPr/>
        </p:nvSpPr>
        <p:spPr>
          <a:xfrm rot="2328068">
            <a:off x="3819327" y="2040852"/>
            <a:ext cx="469849" cy="51723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7" name="Flecha derecha 46"/>
          <p:cNvSpPr/>
          <p:nvPr/>
        </p:nvSpPr>
        <p:spPr>
          <a:xfrm rot="8668314">
            <a:off x="8036804" y="1998294"/>
            <a:ext cx="469849" cy="51723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4" name="Imagen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74" y="6426324"/>
            <a:ext cx="224320" cy="144425"/>
          </a:xfrm>
          <a:prstGeom prst="rect">
            <a:avLst/>
          </a:prstGeom>
        </p:spPr>
      </p:pic>
      <p:sp>
        <p:nvSpPr>
          <p:cNvPr id="95" name="CuadroTexto 94"/>
          <p:cNvSpPr txBox="1"/>
          <p:nvPr/>
        </p:nvSpPr>
        <p:spPr>
          <a:xfrm>
            <a:off x="412936" y="6381426"/>
            <a:ext cx="175434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s-419" sz="900" dirty="0">
                <a:solidFill>
                  <a:schemeClr val="bg1"/>
                </a:solidFill>
                <a:cs typeface="KievitPro-Bold"/>
              </a:rPr>
              <a:t>Ley </a:t>
            </a:r>
            <a:r>
              <a:rPr lang="es-419" sz="900" dirty="0" smtClean="0">
                <a:solidFill>
                  <a:schemeClr val="bg1"/>
                </a:solidFill>
                <a:cs typeface="KievitPro-Bold"/>
              </a:rPr>
              <a:t>N°30424 (</a:t>
            </a:r>
            <a:r>
              <a:rPr lang="es-419" sz="900" dirty="0">
                <a:solidFill>
                  <a:schemeClr val="bg1"/>
                </a:solidFill>
                <a:cs typeface="KievitPro-Bold"/>
              </a:rPr>
              <a:t>Perú</a:t>
            </a:r>
            <a:r>
              <a:rPr lang="es-419" sz="900" dirty="0" smtClean="0">
                <a:solidFill>
                  <a:schemeClr val="bg1"/>
                </a:solidFill>
                <a:cs typeface="KievitPro-Bold"/>
              </a:rPr>
              <a:t>)</a:t>
            </a:r>
            <a:endParaRPr lang="es-419" sz="900" dirty="0">
              <a:solidFill>
                <a:schemeClr val="bg1"/>
              </a:solidFill>
              <a:cs typeface="KievitPro-Bold"/>
            </a:endParaRPr>
          </a:p>
        </p:txBody>
      </p:sp>
      <p:pic>
        <p:nvPicPr>
          <p:cNvPr id="96" name="Imagen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690" y="3770124"/>
            <a:ext cx="224320" cy="144425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472" y="5019804"/>
            <a:ext cx="224320" cy="144425"/>
          </a:xfrm>
          <a:prstGeom prst="rect">
            <a:avLst/>
          </a:prstGeom>
        </p:spPr>
      </p:pic>
      <p:pic>
        <p:nvPicPr>
          <p:cNvPr id="98" name="Imagen 9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052" y="5019803"/>
            <a:ext cx="224320" cy="144425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7678" y="2562007"/>
            <a:ext cx="224320" cy="144425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252" y="1764934"/>
            <a:ext cx="224320" cy="144425"/>
          </a:xfrm>
          <a:prstGeom prst="rect">
            <a:avLst/>
          </a:prstGeom>
        </p:spPr>
      </p:pic>
      <p:pic>
        <p:nvPicPr>
          <p:cNvPr id="101" name="Imagen 1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66" y="5921407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02" name="CuadroTexto 101"/>
          <p:cNvSpPr txBox="1"/>
          <p:nvPr/>
        </p:nvSpPr>
        <p:spPr>
          <a:xfrm>
            <a:off x="415819" y="5884677"/>
            <a:ext cx="1085631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PE" sz="900" dirty="0" smtClean="0">
                <a:solidFill>
                  <a:schemeClr val="bg1"/>
                </a:solidFill>
              </a:rPr>
              <a:t>Ley FCPA </a:t>
            </a:r>
            <a:r>
              <a:rPr lang="es-PE" sz="900" dirty="0">
                <a:solidFill>
                  <a:schemeClr val="bg1"/>
                </a:solidFill>
              </a:rPr>
              <a:t>(USA</a:t>
            </a:r>
            <a:r>
              <a:rPr lang="es-PE" sz="900" dirty="0" smtClean="0">
                <a:solidFill>
                  <a:schemeClr val="bg1"/>
                </a:solidFill>
              </a:rPr>
              <a:t>)</a:t>
            </a:r>
            <a:endParaRPr lang="es-PE" sz="900" dirty="0">
              <a:solidFill>
                <a:schemeClr val="bg1"/>
              </a:solidFill>
            </a:endParaRPr>
          </a:p>
        </p:txBody>
      </p:sp>
      <p:pic>
        <p:nvPicPr>
          <p:cNvPr id="103" name="Imagen 1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8666" y="4186818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4" name="Imagen 1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6192" y="3780908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5" name="Imagen 1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9386" y="3408765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6" name="Imagen 1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360" y="3207009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7" name="Imagen 1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835" y="4182614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8" name="Imagen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205" y="3759909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381" y="3408765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0" name="Imagen 10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803" y="3205478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1" name="Imagen 1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9447" y="4448376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2" name="Imagen 1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9890" y="4446845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13" name="CuadroTexto 112"/>
          <p:cNvSpPr txBox="1"/>
          <p:nvPr/>
        </p:nvSpPr>
        <p:spPr>
          <a:xfrm>
            <a:off x="5328456" y="5752409"/>
            <a:ext cx="28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114" name="CuadroTexto 113"/>
          <p:cNvSpPr txBox="1"/>
          <p:nvPr/>
        </p:nvSpPr>
        <p:spPr>
          <a:xfrm>
            <a:off x="7758535" y="2446717"/>
            <a:ext cx="266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115" name="CuadroTexto 114"/>
          <p:cNvSpPr txBox="1"/>
          <p:nvPr/>
        </p:nvSpPr>
        <p:spPr>
          <a:xfrm>
            <a:off x="6514402" y="1643145"/>
            <a:ext cx="266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116" name="CuadroTexto 115"/>
          <p:cNvSpPr txBox="1"/>
          <p:nvPr/>
        </p:nvSpPr>
        <p:spPr>
          <a:xfrm>
            <a:off x="6656287" y="5752408"/>
            <a:ext cx="28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117" name="CuadroTexto 116"/>
          <p:cNvSpPr txBox="1"/>
          <p:nvPr/>
        </p:nvSpPr>
        <p:spPr>
          <a:xfrm>
            <a:off x="3851565" y="3735187"/>
            <a:ext cx="28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118" name="CuadroTexto 117"/>
          <p:cNvSpPr txBox="1"/>
          <p:nvPr/>
        </p:nvSpPr>
        <p:spPr>
          <a:xfrm>
            <a:off x="122106" y="6103947"/>
            <a:ext cx="28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119" name="CuadroTexto 118"/>
          <p:cNvSpPr txBox="1"/>
          <p:nvPr/>
        </p:nvSpPr>
        <p:spPr>
          <a:xfrm>
            <a:off x="407394" y="6143127"/>
            <a:ext cx="175434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s-419" sz="900" dirty="0" smtClean="0">
                <a:solidFill>
                  <a:schemeClr val="bg1"/>
                </a:solidFill>
                <a:cs typeface="KievitPro-Bold"/>
              </a:rPr>
              <a:t>Reglamento Ley N°30424 </a:t>
            </a:r>
            <a:r>
              <a:rPr lang="es-419" sz="900" dirty="0">
                <a:solidFill>
                  <a:schemeClr val="bg1"/>
                </a:solidFill>
                <a:cs typeface="KievitPro-Bold"/>
              </a:rPr>
              <a:t>(Perú</a:t>
            </a:r>
            <a:r>
              <a:rPr lang="es-419" sz="900" dirty="0" smtClean="0">
                <a:solidFill>
                  <a:schemeClr val="bg1"/>
                </a:solidFill>
                <a:cs typeface="KievitPro-Bold"/>
              </a:rPr>
              <a:t>)</a:t>
            </a:r>
            <a:endParaRPr lang="es-419" sz="900" dirty="0">
              <a:solidFill>
                <a:schemeClr val="bg1"/>
              </a:solidFill>
              <a:cs typeface="KievitPro-Bold"/>
            </a:endParaRPr>
          </a:p>
        </p:txBody>
      </p:sp>
      <p:pic>
        <p:nvPicPr>
          <p:cNvPr id="120" name="Imagen 1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340" y="3807190"/>
            <a:ext cx="224320" cy="144425"/>
          </a:xfrm>
          <a:prstGeom prst="rect">
            <a:avLst/>
          </a:prstGeom>
        </p:spPr>
      </p:pic>
      <p:pic>
        <p:nvPicPr>
          <p:cNvPr id="121" name="Imagen 1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456" y="6087742"/>
            <a:ext cx="224320" cy="144425"/>
          </a:xfrm>
          <a:prstGeom prst="rect">
            <a:avLst/>
          </a:prstGeom>
        </p:spPr>
      </p:pic>
      <p:pic>
        <p:nvPicPr>
          <p:cNvPr id="122" name="Imagen 1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0682" y="6090679"/>
            <a:ext cx="224320" cy="144425"/>
          </a:xfrm>
          <a:prstGeom prst="rect">
            <a:avLst/>
          </a:prstGeom>
        </p:spPr>
      </p:pic>
      <p:pic>
        <p:nvPicPr>
          <p:cNvPr id="123" name="Imagen 1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5528" y="2559948"/>
            <a:ext cx="224320" cy="144425"/>
          </a:xfrm>
          <a:prstGeom prst="rect">
            <a:avLst/>
          </a:prstGeom>
        </p:spPr>
      </p:pic>
      <p:pic>
        <p:nvPicPr>
          <p:cNvPr id="124" name="Imagen 1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8457" y="1611875"/>
            <a:ext cx="224320" cy="144425"/>
          </a:xfrm>
          <a:prstGeom prst="rect">
            <a:avLst/>
          </a:prstGeom>
        </p:spPr>
      </p:pic>
      <p:sp>
        <p:nvSpPr>
          <p:cNvPr id="125" name="Elipse 124"/>
          <p:cNvSpPr/>
          <p:nvPr/>
        </p:nvSpPr>
        <p:spPr>
          <a:xfrm>
            <a:off x="5224225" y="3211062"/>
            <a:ext cx="217272" cy="232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126" name="Elipse 125"/>
          <p:cNvSpPr/>
          <p:nvPr/>
        </p:nvSpPr>
        <p:spPr>
          <a:xfrm>
            <a:off x="7091033" y="4315561"/>
            <a:ext cx="241986" cy="2615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127" name="Elipse 126"/>
          <p:cNvSpPr/>
          <p:nvPr/>
        </p:nvSpPr>
        <p:spPr>
          <a:xfrm>
            <a:off x="5902580" y="2789284"/>
            <a:ext cx="217272" cy="232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128" name="Elipse 127"/>
          <p:cNvSpPr/>
          <p:nvPr/>
        </p:nvSpPr>
        <p:spPr>
          <a:xfrm>
            <a:off x="233447" y="5536546"/>
            <a:ext cx="143547" cy="1648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129" name="CuadroTexto 128"/>
          <p:cNvSpPr txBox="1"/>
          <p:nvPr/>
        </p:nvSpPr>
        <p:spPr>
          <a:xfrm>
            <a:off x="435741" y="5506856"/>
            <a:ext cx="15936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bg1"/>
                </a:solidFill>
              </a:rPr>
              <a:t>Punto </a:t>
            </a:r>
            <a:r>
              <a:rPr lang="es-ES" sz="900" dirty="0" err="1" smtClean="0">
                <a:solidFill>
                  <a:schemeClr val="bg1"/>
                </a:solidFill>
              </a:rPr>
              <a:t>Aud</a:t>
            </a:r>
            <a:r>
              <a:rPr lang="es-ES" sz="900" dirty="0" smtClean="0">
                <a:solidFill>
                  <a:schemeClr val="bg1"/>
                </a:solidFill>
              </a:rPr>
              <a:t> Ext BDO</a:t>
            </a:r>
            <a:endParaRPr lang="es-419" sz="900" dirty="0">
              <a:solidFill>
                <a:schemeClr val="bg1"/>
              </a:solidFill>
            </a:endParaRPr>
          </a:p>
        </p:txBody>
      </p:sp>
      <p:sp>
        <p:nvSpPr>
          <p:cNvPr id="130" name="Elipse 129"/>
          <p:cNvSpPr/>
          <p:nvPr/>
        </p:nvSpPr>
        <p:spPr>
          <a:xfrm>
            <a:off x="6877935" y="3107944"/>
            <a:ext cx="217272" cy="232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131" name="Elipse 130"/>
          <p:cNvSpPr/>
          <p:nvPr/>
        </p:nvSpPr>
        <p:spPr>
          <a:xfrm>
            <a:off x="5622713" y="2800369"/>
            <a:ext cx="217272" cy="232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3223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95" grpId="0"/>
      <p:bldP spid="10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5" grpId="0" animBg="1"/>
      <p:bldP spid="126" grpId="0" animBg="1"/>
      <p:bldP spid="127" grpId="0" animBg="1"/>
      <p:bldP spid="128" grpId="0" animBg="1"/>
      <p:bldP spid="129" grpId="0"/>
      <p:bldP spid="130" grpId="0" animBg="1"/>
      <p:bldP spid="1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ángulo 73"/>
          <p:cNvSpPr/>
          <p:nvPr/>
        </p:nvSpPr>
        <p:spPr>
          <a:xfrm>
            <a:off x="-3" y="-49969"/>
            <a:ext cx="9144003" cy="6864824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Rectángulo 76"/>
          <p:cNvSpPr/>
          <p:nvPr/>
        </p:nvSpPr>
        <p:spPr>
          <a:xfrm>
            <a:off x="-1" y="1462073"/>
            <a:ext cx="3519057" cy="192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400" b="1" dirty="0" smtClean="0">
                <a:solidFill>
                  <a:srgbClr val="FFAF00"/>
                </a:solidFill>
                <a:latin typeface="+mj-lt"/>
              </a:rPr>
              <a:t>2018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Foco en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Cumplimiento</a:t>
            </a:r>
            <a:endParaRPr lang="es-E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5413252" y="3226993"/>
            <a:ext cx="1567365" cy="126000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 smtClean="0"/>
              <a:t>Modelo de </a:t>
            </a:r>
            <a:r>
              <a:rPr lang="es-ES" sz="1200" b="1" dirty="0" smtClean="0"/>
              <a:t>Riesgos y Cumplimiento</a:t>
            </a:r>
            <a:endParaRPr lang="es-419" sz="1200" b="1" dirty="0"/>
          </a:p>
        </p:txBody>
      </p:sp>
      <p:pic>
        <p:nvPicPr>
          <p:cNvPr id="37892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agen 14" descr="shutterstock_102662261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75"/>
          <p:cNvSpPr txBox="1"/>
          <p:nvPr/>
        </p:nvSpPr>
        <p:spPr>
          <a:xfrm>
            <a:off x="193675" y="562604"/>
            <a:ext cx="7219950" cy="346249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n-US" sz="1650" b="1" dirty="0">
                <a:solidFill>
                  <a:schemeClr val="bg1"/>
                </a:solidFill>
                <a:cs typeface="KievitPro-Bold"/>
              </a:rPr>
              <a:t>RIESGOS Y CUMPLIMIENTO –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NUESTRO MODELO </a:t>
            </a:r>
            <a:r>
              <a:rPr lang="en-US" sz="1650" b="1" dirty="0">
                <a:solidFill>
                  <a:schemeClr val="bg1"/>
                </a:solidFill>
                <a:cs typeface="KievitPro-Bold"/>
              </a:rPr>
              <a:t>DE </a:t>
            </a: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PREVENCIÓN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743845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37898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32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" name="Gráfico 59"/>
          <p:cNvGraphicFramePr>
            <a:graphicFrameLocks/>
          </p:cNvGraphicFramePr>
          <p:nvPr>
            <p:extLst/>
          </p:nvPr>
        </p:nvGraphicFramePr>
        <p:xfrm>
          <a:off x="3274357" y="795431"/>
          <a:ext cx="5760000" cy="57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1" name="Flecha circular 60"/>
          <p:cNvSpPr/>
          <p:nvPr/>
        </p:nvSpPr>
        <p:spPr>
          <a:xfrm>
            <a:off x="3821147" y="1426350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" name="Flecha circular 61"/>
          <p:cNvSpPr/>
          <p:nvPr/>
        </p:nvSpPr>
        <p:spPr>
          <a:xfrm rot="2228569">
            <a:off x="3819145" y="1417129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3" name="Flecha circular 62"/>
          <p:cNvSpPr/>
          <p:nvPr/>
        </p:nvSpPr>
        <p:spPr>
          <a:xfrm rot="4529017">
            <a:off x="3819145" y="1391447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4" name="Flecha circular 63"/>
          <p:cNvSpPr/>
          <p:nvPr/>
        </p:nvSpPr>
        <p:spPr>
          <a:xfrm rot="6618210">
            <a:off x="3787910" y="1482815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Flecha circular 64"/>
          <p:cNvSpPr/>
          <p:nvPr/>
        </p:nvSpPr>
        <p:spPr>
          <a:xfrm rot="8849288">
            <a:off x="3826552" y="1485869"/>
            <a:ext cx="4831486" cy="4831486"/>
          </a:xfrm>
          <a:prstGeom prst="circularArrow">
            <a:avLst>
              <a:gd name="adj1" fmla="val 4764"/>
              <a:gd name="adj2" fmla="val 226243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6" name="Flecha circular 65"/>
          <p:cNvSpPr/>
          <p:nvPr/>
        </p:nvSpPr>
        <p:spPr>
          <a:xfrm rot="10800000">
            <a:off x="3673584" y="1486586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Flecha circular 66"/>
          <p:cNvSpPr/>
          <p:nvPr/>
        </p:nvSpPr>
        <p:spPr>
          <a:xfrm rot="13033744">
            <a:off x="3703308" y="1493573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8" name="Flecha circular 67"/>
          <p:cNvSpPr/>
          <p:nvPr/>
        </p:nvSpPr>
        <p:spPr>
          <a:xfrm rot="15181812">
            <a:off x="3699651" y="1454793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9" name="Flecha circular 68"/>
          <p:cNvSpPr/>
          <p:nvPr/>
        </p:nvSpPr>
        <p:spPr>
          <a:xfrm rot="17415818">
            <a:off x="3691566" y="1470607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Flecha circular 69"/>
          <p:cNvSpPr/>
          <p:nvPr/>
        </p:nvSpPr>
        <p:spPr>
          <a:xfrm rot="19532011">
            <a:off x="3734514" y="1442629"/>
            <a:ext cx="4831486" cy="4831486"/>
          </a:xfrm>
          <a:prstGeom prst="circularArrow">
            <a:avLst>
              <a:gd name="adj1" fmla="val 4764"/>
              <a:gd name="adj2" fmla="val 236609"/>
              <a:gd name="adj3" fmla="val 18025661"/>
              <a:gd name="adj4" fmla="val 16109619"/>
              <a:gd name="adj5" fmla="val 3842"/>
            </a:avLst>
          </a:pr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1701" y="1432927"/>
            <a:ext cx="365849" cy="224948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5384" y="2234083"/>
            <a:ext cx="365849" cy="224948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7255" y="2360663"/>
            <a:ext cx="365849" cy="224948"/>
          </a:xfrm>
          <a:prstGeom prst="rect">
            <a:avLst/>
          </a:prstGeom>
        </p:spPr>
      </p:pic>
      <p:pic>
        <p:nvPicPr>
          <p:cNvPr id="95" name="Imagen 9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7202" y="1360910"/>
            <a:ext cx="365849" cy="224948"/>
          </a:xfrm>
          <a:prstGeom prst="rect">
            <a:avLst/>
          </a:prstGeom>
        </p:spPr>
      </p:pic>
      <p:pic>
        <p:nvPicPr>
          <p:cNvPr id="96" name="Imagen 9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3944" y="3758062"/>
            <a:ext cx="365849" cy="224948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1813" y="5278710"/>
            <a:ext cx="365849" cy="224948"/>
          </a:xfrm>
          <a:prstGeom prst="rect">
            <a:avLst/>
          </a:prstGeom>
        </p:spPr>
      </p:pic>
      <p:pic>
        <p:nvPicPr>
          <p:cNvPr id="98" name="Imagen 9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6539" y="3704942"/>
            <a:ext cx="365849" cy="224948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100" y="5422307"/>
            <a:ext cx="260720" cy="160308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415820" y="5407821"/>
            <a:ext cx="15936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bg1"/>
                </a:solidFill>
              </a:rPr>
              <a:t>Reforzado</a:t>
            </a:r>
            <a:endParaRPr lang="es-419" sz="900" dirty="0">
              <a:solidFill>
                <a:schemeClr val="bg1"/>
              </a:solidFill>
            </a:endParaRPr>
          </a:p>
        </p:txBody>
      </p:sp>
      <p:pic>
        <p:nvPicPr>
          <p:cNvPr id="100" name="Imagen 9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568" y="5194381"/>
            <a:ext cx="260720" cy="160308"/>
          </a:xfrm>
          <a:prstGeom prst="rect">
            <a:avLst/>
          </a:prstGeom>
        </p:spPr>
      </p:pic>
      <p:sp>
        <p:nvSpPr>
          <p:cNvPr id="101" name="CuadroTexto 100"/>
          <p:cNvSpPr txBox="1"/>
          <p:nvPr/>
        </p:nvSpPr>
        <p:spPr>
          <a:xfrm>
            <a:off x="424662" y="5179895"/>
            <a:ext cx="15936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bg1"/>
                </a:solidFill>
              </a:rPr>
              <a:t>En proceso de refuerzo</a:t>
            </a:r>
            <a:endParaRPr lang="es-419" sz="900" dirty="0">
              <a:solidFill>
                <a:schemeClr val="bg1"/>
              </a:solidFill>
            </a:endParaRP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9715" y="5171254"/>
            <a:ext cx="365849" cy="224948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9908" y="6112624"/>
            <a:ext cx="365849" cy="224948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1" b="93407" l="8784" r="94595">
                        <a14:foregroundMark x1="41892" y1="51648" x2="41892" y2="51648"/>
                        <a14:foregroundMark x1="69595" y1="60440" x2="69595" y2="60440"/>
                        <a14:foregroundMark x1="95270" y1="14286" x2="95270" y2="14286"/>
                        <a14:foregroundMark x1="31081" y1="93407" x2="31081" y2="93407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3649" y="6071459"/>
            <a:ext cx="365849" cy="224948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224225" y="3211062"/>
            <a:ext cx="217272" cy="232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120" name="Elipse 119"/>
          <p:cNvSpPr/>
          <p:nvPr/>
        </p:nvSpPr>
        <p:spPr>
          <a:xfrm>
            <a:off x="7091033" y="4315561"/>
            <a:ext cx="241986" cy="2615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121" name="Elipse 120"/>
          <p:cNvSpPr/>
          <p:nvPr/>
        </p:nvSpPr>
        <p:spPr>
          <a:xfrm>
            <a:off x="5902580" y="2789284"/>
            <a:ext cx="217272" cy="232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122" name="Elipse 121"/>
          <p:cNvSpPr/>
          <p:nvPr/>
        </p:nvSpPr>
        <p:spPr>
          <a:xfrm>
            <a:off x="233447" y="5669546"/>
            <a:ext cx="143547" cy="1648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123" name="CuadroTexto 122"/>
          <p:cNvSpPr txBox="1"/>
          <p:nvPr/>
        </p:nvSpPr>
        <p:spPr>
          <a:xfrm>
            <a:off x="435741" y="5639856"/>
            <a:ext cx="15936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bg1"/>
                </a:solidFill>
              </a:rPr>
              <a:t>Punto </a:t>
            </a:r>
            <a:r>
              <a:rPr lang="es-ES" sz="900" dirty="0" err="1" smtClean="0">
                <a:solidFill>
                  <a:schemeClr val="bg1"/>
                </a:solidFill>
              </a:rPr>
              <a:t>Aud</a:t>
            </a:r>
            <a:r>
              <a:rPr lang="es-ES" sz="900" dirty="0" smtClean="0">
                <a:solidFill>
                  <a:schemeClr val="bg1"/>
                </a:solidFill>
              </a:rPr>
              <a:t> Ext BDO</a:t>
            </a:r>
            <a:endParaRPr lang="es-419" sz="900" dirty="0">
              <a:solidFill>
                <a:schemeClr val="bg1"/>
              </a:solidFill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6877935" y="3107944"/>
            <a:ext cx="217272" cy="232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sp>
        <p:nvSpPr>
          <p:cNvPr id="72" name="Elipse 71"/>
          <p:cNvSpPr/>
          <p:nvPr/>
        </p:nvSpPr>
        <p:spPr>
          <a:xfrm>
            <a:off x="5622713" y="2800369"/>
            <a:ext cx="217272" cy="2326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/>
              <a:t>P</a:t>
            </a: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3690" y="3770124"/>
            <a:ext cx="224320" cy="144425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6472" y="5019804"/>
            <a:ext cx="224320" cy="144425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1052" y="5019803"/>
            <a:ext cx="224320" cy="144425"/>
          </a:xfrm>
          <a:prstGeom prst="rect">
            <a:avLst/>
          </a:prstGeom>
        </p:spPr>
      </p:pic>
      <p:pic>
        <p:nvPicPr>
          <p:cNvPr id="81" name="Imagen 8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7678" y="2562007"/>
            <a:ext cx="224320" cy="144425"/>
          </a:xfrm>
          <a:prstGeom prst="rect">
            <a:avLst/>
          </a:prstGeom>
        </p:spPr>
      </p:pic>
      <p:pic>
        <p:nvPicPr>
          <p:cNvPr id="82" name="Imagen 8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3252" y="1764934"/>
            <a:ext cx="224320" cy="144425"/>
          </a:xfrm>
          <a:prstGeom prst="rect">
            <a:avLst/>
          </a:prstGeom>
        </p:spPr>
      </p:pic>
      <p:sp>
        <p:nvSpPr>
          <p:cNvPr id="83" name="CuadroTexto 82"/>
          <p:cNvSpPr txBox="1"/>
          <p:nvPr/>
        </p:nvSpPr>
        <p:spPr>
          <a:xfrm>
            <a:off x="5328456" y="5752409"/>
            <a:ext cx="28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7758535" y="2446717"/>
            <a:ext cx="266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85" name="CuadroTexto 84"/>
          <p:cNvSpPr txBox="1"/>
          <p:nvPr/>
        </p:nvSpPr>
        <p:spPr>
          <a:xfrm>
            <a:off x="6514402" y="1643145"/>
            <a:ext cx="266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86" name="CuadroTexto 85"/>
          <p:cNvSpPr txBox="1"/>
          <p:nvPr/>
        </p:nvSpPr>
        <p:spPr>
          <a:xfrm>
            <a:off x="6656287" y="5752408"/>
            <a:ext cx="28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pic>
        <p:nvPicPr>
          <p:cNvPr id="88" name="Imagen 8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340" y="3807190"/>
            <a:ext cx="224320" cy="144425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8456" y="6087742"/>
            <a:ext cx="224320" cy="144425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0682" y="6090679"/>
            <a:ext cx="224320" cy="144425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5528" y="2559948"/>
            <a:ext cx="224320" cy="144425"/>
          </a:xfrm>
          <a:prstGeom prst="rect">
            <a:avLst/>
          </a:prstGeom>
        </p:spPr>
      </p:pic>
      <p:pic>
        <p:nvPicPr>
          <p:cNvPr id="105" name="Imagen 10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8457" y="1611875"/>
            <a:ext cx="224320" cy="144425"/>
          </a:xfrm>
          <a:prstGeom prst="rect">
            <a:avLst/>
          </a:prstGeom>
        </p:spPr>
      </p:pic>
      <p:sp>
        <p:nvSpPr>
          <p:cNvPr id="106" name="CuadroTexto 105"/>
          <p:cNvSpPr txBox="1"/>
          <p:nvPr/>
        </p:nvSpPr>
        <p:spPr>
          <a:xfrm>
            <a:off x="3851565" y="3735187"/>
            <a:ext cx="28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pic>
        <p:nvPicPr>
          <p:cNvPr id="107" name="Imagen 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8666" y="4186818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8" name="Imagen 1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6192" y="3780908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9386" y="3408765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0" name="Imagen 1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8360" y="3207009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1" name="Imagen 1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4835" y="4182614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2" name="Imagen 1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5205" y="3759909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3" name="Imagen 1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7381" y="3408765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4" name="Imagen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8803" y="3205478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5" name="Imagen 1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9447" y="4448376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6" name="Imagen 1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9890" y="4446845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7" name="Imagen 1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766" y="5921407"/>
            <a:ext cx="217812" cy="134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18" name="CuadroTexto 117"/>
          <p:cNvSpPr txBox="1"/>
          <p:nvPr/>
        </p:nvSpPr>
        <p:spPr>
          <a:xfrm>
            <a:off x="415819" y="5884677"/>
            <a:ext cx="1085631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PE" sz="900" dirty="0" smtClean="0">
                <a:solidFill>
                  <a:schemeClr val="bg1"/>
                </a:solidFill>
              </a:rPr>
              <a:t>Ley FCPA </a:t>
            </a:r>
            <a:r>
              <a:rPr lang="es-PE" sz="900" dirty="0">
                <a:solidFill>
                  <a:schemeClr val="bg1"/>
                </a:solidFill>
              </a:rPr>
              <a:t>(USA</a:t>
            </a:r>
            <a:r>
              <a:rPr lang="es-PE" sz="900" dirty="0" smtClean="0">
                <a:solidFill>
                  <a:schemeClr val="bg1"/>
                </a:solidFill>
              </a:rPr>
              <a:t>)</a:t>
            </a:r>
            <a:endParaRPr lang="es-PE" sz="900" dirty="0">
              <a:solidFill>
                <a:schemeClr val="bg1"/>
              </a:solidFill>
            </a:endParaRPr>
          </a:p>
        </p:txBody>
      </p:sp>
      <p:pic>
        <p:nvPicPr>
          <p:cNvPr id="119" name="Imagen 1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374" y="6426324"/>
            <a:ext cx="224320" cy="144425"/>
          </a:xfrm>
          <a:prstGeom prst="rect">
            <a:avLst/>
          </a:prstGeom>
        </p:spPr>
      </p:pic>
      <p:sp>
        <p:nvSpPr>
          <p:cNvPr id="124" name="CuadroTexto 123"/>
          <p:cNvSpPr txBox="1"/>
          <p:nvPr/>
        </p:nvSpPr>
        <p:spPr>
          <a:xfrm>
            <a:off x="412936" y="6381426"/>
            <a:ext cx="175434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s-419" sz="900" dirty="0">
                <a:solidFill>
                  <a:schemeClr val="bg1"/>
                </a:solidFill>
                <a:cs typeface="KievitPro-Bold"/>
              </a:rPr>
              <a:t>Ley </a:t>
            </a:r>
            <a:r>
              <a:rPr lang="es-419" sz="900" dirty="0" smtClean="0">
                <a:solidFill>
                  <a:schemeClr val="bg1"/>
                </a:solidFill>
                <a:cs typeface="KievitPro-Bold"/>
              </a:rPr>
              <a:t>N°30424 (</a:t>
            </a:r>
            <a:r>
              <a:rPr lang="es-419" sz="900" dirty="0">
                <a:solidFill>
                  <a:schemeClr val="bg1"/>
                </a:solidFill>
                <a:cs typeface="KievitPro-Bold"/>
              </a:rPr>
              <a:t>Perú</a:t>
            </a:r>
            <a:r>
              <a:rPr lang="es-419" sz="900" dirty="0" smtClean="0">
                <a:solidFill>
                  <a:schemeClr val="bg1"/>
                </a:solidFill>
                <a:cs typeface="KievitPro-Bold"/>
              </a:rPr>
              <a:t>)</a:t>
            </a:r>
            <a:endParaRPr lang="es-419" sz="900" dirty="0">
              <a:solidFill>
                <a:schemeClr val="bg1"/>
              </a:solidFill>
              <a:cs typeface="KievitPro-Bold"/>
            </a:endParaRPr>
          </a:p>
        </p:txBody>
      </p:sp>
      <p:sp>
        <p:nvSpPr>
          <p:cNvPr id="125" name="CuadroTexto 124"/>
          <p:cNvSpPr txBox="1"/>
          <p:nvPr/>
        </p:nvSpPr>
        <p:spPr>
          <a:xfrm>
            <a:off x="122106" y="6103947"/>
            <a:ext cx="28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 smtClean="0">
                <a:latin typeface="Brush Script MT" panose="03060802040406070304" pitchFamily="66" charset="0"/>
              </a:rPr>
              <a:t>R</a:t>
            </a:r>
            <a:endParaRPr lang="es-PE" sz="1400" dirty="0">
              <a:latin typeface="Brush Script MT" panose="03060802040406070304" pitchFamily="66" charset="0"/>
            </a:endParaRPr>
          </a:p>
        </p:txBody>
      </p:sp>
      <p:sp>
        <p:nvSpPr>
          <p:cNvPr id="126" name="CuadroTexto 125"/>
          <p:cNvSpPr txBox="1"/>
          <p:nvPr/>
        </p:nvSpPr>
        <p:spPr>
          <a:xfrm>
            <a:off x="407394" y="6143127"/>
            <a:ext cx="175434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s-419" sz="900" dirty="0" smtClean="0">
                <a:solidFill>
                  <a:schemeClr val="bg1"/>
                </a:solidFill>
                <a:cs typeface="KievitPro-Bold"/>
              </a:rPr>
              <a:t>Reglamento Ley N°30424 </a:t>
            </a:r>
            <a:r>
              <a:rPr lang="es-419" sz="900" dirty="0">
                <a:solidFill>
                  <a:schemeClr val="bg1"/>
                </a:solidFill>
                <a:cs typeface="KievitPro-Bold"/>
              </a:rPr>
              <a:t>(Perú</a:t>
            </a:r>
            <a:r>
              <a:rPr lang="es-419" sz="900" dirty="0" smtClean="0">
                <a:solidFill>
                  <a:schemeClr val="bg1"/>
                </a:solidFill>
                <a:cs typeface="KievitPro-Bold"/>
              </a:rPr>
              <a:t>)</a:t>
            </a:r>
            <a:endParaRPr lang="es-419" sz="900" dirty="0">
              <a:solidFill>
                <a:schemeClr val="bg1"/>
              </a:solidFill>
              <a:cs typeface="KievitPro-Bold"/>
            </a:endParaRPr>
          </a:p>
        </p:txBody>
      </p:sp>
    </p:spTree>
    <p:extLst>
      <p:ext uri="{BB962C8B-B14F-4D97-AF65-F5344CB8AC3E}">
        <p14:creationId xmlns:p14="http://schemas.microsoft.com/office/powerpoint/2010/main" val="299388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2"/>
            <a:ext cx="9144003" cy="685800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-4" y="0"/>
            <a:ext cx="9144003" cy="6864824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0" y="2468815"/>
            <a:ext cx="3333750" cy="192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400" b="1" dirty="0" smtClean="0">
                <a:solidFill>
                  <a:srgbClr val="FFC000"/>
                </a:solidFill>
                <a:latin typeface="+mj-lt"/>
              </a:rPr>
              <a:t>2019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Foco 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en Riesgos</a:t>
            </a:r>
            <a:endParaRPr lang="es-E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599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2"/>
            <a:ext cx="9144003" cy="6858002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</a:effectLst>
        </p:spPr>
      </p:pic>
      <p:sp>
        <p:nvSpPr>
          <p:cNvPr id="6" name="Rectángulo 5"/>
          <p:cNvSpPr/>
          <p:nvPr/>
        </p:nvSpPr>
        <p:spPr>
          <a:xfrm>
            <a:off x="1870116" y="4816926"/>
            <a:ext cx="699938" cy="42863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430052" y="3649647"/>
            <a:ext cx="699938" cy="42863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200999" y="2220774"/>
            <a:ext cx="699938" cy="42862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862190" y="3294168"/>
            <a:ext cx="701810" cy="42862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896985" y="4053927"/>
            <a:ext cx="699938" cy="42862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337261" y="4480557"/>
            <a:ext cx="699938" cy="42863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443849" y="4142788"/>
            <a:ext cx="51409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600">
                <a:latin typeface="KievitOT-Book" panose="02000503040000020004" pitchFamily="50" charset="0"/>
              </a:defRPr>
            </a:lvl1pPr>
          </a:lstStyle>
          <a:p>
            <a:pPr eaLnBrk="1" hangingPunct="1">
              <a:defRPr/>
            </a:pPr>
            <a:r>
              <a:rPr lang="es-PE" sz="1050" dirty="0" smtClean="0">
                <a:solidFill>
                  <a:schemeClr val="bg1"/>
                </a:solidFill>
                <a:latin typeface="+mn-lt"/>
              </a:rPr>
              <a:t>Nuevo procedimiento de </a:t>
            </a:r>
            <a:r>
              <a:rPr lang="es-PE" sz="1050" b="1" dirty="0" smtClean="0">
                <a:solidFill>
                  <a:schemeClr val="bg1"/>
                </a:solidFill>
                <a:latin typeface="+mn-lt"/>
              </a:rPr>
              <a:t>Conflicto de Interés</a:t>
            </a:r>
            <a:endParaRPr lang="es-PE" sz="1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CuadroTexto 45"/>
          <p:cNvSpPr txBox="1">
            <a:spLocks noChangeArrowheads="1"/>
          </p:cNvSpPr>
          <p:nvPr/>
        </p:nvSpPr>
        <p:spPr bwMode="auto">
          <a:xfrm>
            <a:off x="3610497" y="3364544"/>
            <a:ext cx="42220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 sz="1050" dirty="0" smtClean="0">
                <a:solidFill>
                  <a:schemeClr val="bg1"/>
                </a:solidFill>
                <a:latin typeface="+mn-lt"/>
              </a:rPr>
              <a:t>Definición del </a:t>
            </a:r>
            <a:r>
              <a:rPr lang="es-PE" altLang="es-PE" sz="1050" b="1" dirty="0" smtClean="0">
                <a:solidFill>
                  <a:schemeClr val="bg1"/>
                </a:solidFill>
                <a:latin typeface="+mn-lt"/>
              </a:rPr>
              <a:t>apetito de riesgo </a:t>
            </a:r>
            <a:r>
              <a:rPr lang="es-PE" altLang="es-PE" sz="1050" dirty="0" smtClean="0">
                <a:solidFill>
                  <a:schemeClr val="bg1"/>
                </a:solidFill>
                <a:latin typeface="+mn-lt"/>
              </a:rPr>
              <a:t>por parte del Directorio Corporativo </a:t>
            </a:r>
            <a:endParaRPr lang="es-PE" altLang="es-PE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CuadroTexto 18"/>
          <p:cNvSpPr txBox="1">
            <a:spLocks noChangeArrowheads="1"/>
          </p:cNvSpPr>
          <p:nvPr/>
        </p:nvSpPr>
        <p:spPr bwMode="auto">
          <a:xfrm>
            <a:off x="1998817" y="4514979"/>
            <a:ext cx="579705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 sz="1050" dirty="0" smtClean="0">
                <a:solidFill>
                  <a:schemeClr val="bg1"/>
                </a:solidFill>
                <a:latin typeface="+mn-lt"/>
              </a:rPr>
              <a:t>Reforzamiento de la </a:t>
            </a:r>
            <a:r>
              <a:rPr lang="es-PE" altLang="es-PE" sz="1050" b="1" dirty="0">
                <a:solidFill>
                  <a:schemeClr val="bg1"/>
                </a:solidFill>
                <a:latin typeface="+mn-lt"/>
              </a:rPr>
              <a:t>P</a:t>
            </a:r>
            <a:r>
              <a:rPr lang="es-PE" altLang="es-PE" sz="1050" b="1" dirty="0" smtClean="0">
                <a:solidFill>
                  <a:schemeClr val="bg1"/>
                </a:solidFill>
                <a:latin typeface="+mn-lt"/>
              </a:rPr>
              <a:t>olítica de Relacionamiento con el Estado</a:t>
            </a:r>
            <a:endParaRPr lang="es-PE" altLang="es-PE" sz="10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CuadroTexto 19"/>
          <p:cNvSpPr txBox="1">
            <a:spLocks noChangeArrowheads="1"/>
          </p:cNvSpPr>
          <p:nvPr/>
        </p:nvSpPr>
        <p:spPr bwMode="auto">
          <a:xfrm>
            <a:off x="3942801" y="2992995"/>
            <a:ext cx="364754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 sz="1050" dirty="0" smtClean="0">
                <a:solidFill>
                  <a:schemeClr val="bg1"/>
                </a:solidFill>
                <a:latin typeface="+mn-lt"/>
              </a:rPr>
              <a:t>Construcción de </a:t>
            </a:r>
            <a:r>
              <a:rPr lang="es-PE" altLang="es-PE" sz="1050" b="1" dirty="0" smtClean="0">
                <a:solidFill>
                  <a:schemeClr val="bg1"/>
                </a:solidFill>
                <a:latin typeface="+mn-lt"/>
              </a:rPr>
              <a:t>Matrices de Riesgo </a:t>
            </a:r>
            <a:endParaRPr lang="es-PE" altLang="es-PE" sz="10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CuadroTexto 56"/>
          <p:cNvSpPr txBox="1">
            <a:spLocks noChangeArrowheads="1"/>
          </p:cNvSpPr>
          <p:nvPr/>
        </p:nvSpPr>
        <p:spPr bwMode="auto">
          <a:xfrm>
            <a:off x="4830988" y="2266292"/>
            <a:ext cx="376650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E" altLang="es-PE" sz="1050" dirty="0">
                <a:solidFill>
                  <a:schemeClr val="bg1"/>
                </a:solidFill>
                <a:latin typeface="+mn-lt"/>
              </a:rPr>
              <a:t>Controles de </a:t>
            </a:r>
            <a:r>
              <a:rPr lang="es-PE" altLang="es-PE" sz="1050" b="1" dirty="0">
                <a:solidFill>
                  <a:schemeClr val="bg1"/>
                </a:solidFill>
                <a:latin typeface="+mn-lt"/>
              </a:rPr>
              <a:t>Seguridad</a:t>
            </a:r>
            <a:r>
              <a:rPr lang="es-PE" altLang="es-PE" sz="1050" dirty="0">
                <a:solidFill>
                  <a:schemeClr val="bg1"/>
                </a:solidFill>
                <a:latin typeface="+mn-lt"/>
              </a:rPr>
              <a:t> de la </a:t>
            </a:r>
            <a:r>
              <a:rPr lang="es-PE" altLang="es-PE" sz="1050" dirty="0" smtClean="0">
                <a:solidFill>
                  <a:schemeClr val="bg1"/>
                </a:solidFill>
                <a:latin typeface="+mn-lt"/>
              </a:rPr>
              <a:t>Información TI </a:t>
            </a:r>
            <a:r>
              <a:rPr lang="es-PE" altLang="es-PE" sz="1050" dirty="0">
                <a:solidFill>
                  <a:schemeClr val="bg1"/>
                </a:solidFill>
                <a:latin typeface="+mn-lt"/>
              </a:rPr>
              <a:t>y no TI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416516" y="1918060"/>
            <a:ext cx="17362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600">
                <a:latin typeface="KievitOT-Book" panose="02000503040000020004" pitchFamily="50" charset="0"/>
              </a:defRPr>
            </a:lvl1pPr>
          </a:lstStyle>
          <a:p>
            <a:pPr eaLnBrk="1" hangingPunct="1">
              <a:defRPr/>
            </a:pPr>
            <a:r>
              <a:rPr lang="es-PE" sz="1050" b="1" dirty="0">
                <a:solidFill>
                  <a:schemeClr val="bg1"/>
                </a:solidFill>
                <a:latin typeface="+mn-lt"/>
              </a:rPr>
              <a:t>Alineamiento</a:t>
            </a:r>
            <a:r>
              <a:rPr lang="es-PE" sz="105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PE" sz="1050" dirty="0" smtClean="0">
                <a:solidFill>
                  <a:schemeClr val="bg1"/>
                </a:solidFill>
                <a:latin typeface="+mn-lt"/>
              </a:rPr>
              <a:t>ISO </a:t>
            </a:r>
            <a:r>
              <a:rPr lang="es-PE" sz="1050" dirty="0">
                <a:solidFill>
                  <a:schemeClr val="bg1"/>
                </a:solidFill>
                <a:latin typeface="+mn-lt"/>
              </a:rPr>
              <a:t>37001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767228" y="2574140"/>
            <a:ext cx="699938" cy="42862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268927" y="2985656"/>
            <a:ext cx="701810" cy="42862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4366109" y="2668334"/>
            <a:ext cx="373228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600">
                <a:latin typeface="KievitOT-Book" panose="02000503040000020004" pitchFamily="50" charset="0"/>
              </a:defRPr>
            </a:lvl1pPr>
          </a:lstStyle>
          <a:p>
            <a:pPr eaLnBrk="1" hangingPunct="1">
              <a:defRPr/>
            </a:pPr>
            <a:r>
              <a:rPr lang="es-PE" sz="1050" dirty="0">
                <a:solidFill>
                  <a:schemeClr val="bg1"/>
                </a:solidFill>
                <a:latin typeface="+mn-lt"/>
              </a:rPr>
              <a:t>Diseño y </a:t>
            </a:r>
            <a:r>
              <a:rPr lang="es-PE" sz="1050" b="1" dirty="0">
                <a:solidFill>
                  <a:schemeClr val="bg1"/>
                </a:solidFill>
                <a:latin typeface="+mn-lt"/>
              </a:rPr>
              <a:t>Monitoreo</a:t>
            </a:r>
            <a:r>
              <a:rPr lang="es-PE" sz="1050" dirty="0">
                <a:solidFill>
                  <a:schemeClr val="bg1"/>
                </a:solidFill>
                <a:latin typeface="+mn-lt"/>
              </a:rPr>
              <a:t> de Controles </a:t>
            </a:r>
            <a:r>
              <a:rPr lang="es-PE" sz="1050" dirty="0" smtClean="0">
                <a:solidFill>
                  <a:schemeClr val="bg1"/>
                </a:solidFill>
                <a:latin typeface="+mn-lt"/>
              </a:rPr>
              <a:t>de mitigación de riesgos</a:t>
            </a:r>
            <a:endParaRPr lang="es-PE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839585" y="5516534"/>
            <a:ext cx="65811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600">
                <a:latin typeface="KievitOT-Book" panose="02000503040000020004" pitchFamily="50" charset="0"/>
              </a:defRPr>
            </a:lvl1pPr>
          </a:lstStyle>
          <a:p>
            <a:pPr eaLnBrk="1" hangingPunct="1">
              <a:defRPr/>
            </a:pPr>
            <a:r>
              <a:rPr lang="es-PE" sz="1050" dirty="0" smtClean="0">
                <a:solidFill>
                  <a:schemeClr val="bg1"/>
                </a:solidFill>
                <a:latin typeface="+mn-lt"/>
              </a:rPr>
              <a:t>Reforzamiento </a:t>
            </a:r>
            <a:r>
              <a:rPr lang="es-PE" sz="1050" dirty="0">
                <a:solidFill>
                  <a:schemeClr val="bg1"/>
                </a:solidFill>
                <a:latin typeface="+mn-lt"/>
              </a:rPr>
              <a:t>de la Política y Procedimiento de </a:t>
            </a:r>
            <a:r>
              <a:rPr lang="es-PE" sz="1050" b="1" dirty="0">
                <a:solidFill>
                  <a:schemeClr val="bg1"/>
                </a:solidFill>
                <a:latin typeface="+mn-lt"/>
              </a:rPr>
              <a:t>Debida </a:t>
            </a:r>
            <a:r>
              <a:rPr lang="es-PE" sz="1050" b="1" dirty="0" smtClean="0">
                <a:solidFill>
                  <a:schemeClr val="bg1"/>
                </a:solidFill>
                <a:latin typeface="+mn-lt"/>
              </a:rPr>
              <a:t>Diligencia (fase 2 y 3 </a:t>
            </a:r>
            <a:r>
              <a:rPr lang="es-PE" sz="1050" dirty="0" smtClean="0">
                <a:solidFill>
                  <a:schemeClr val="bg1"/>
                </a:solidFill>
                <a:latin typeface="+mn-lt"/>
              </a:rPr>
              <a:t>– Proveedores y Empleados)</a:t>
            </a:r>
            <a:endParaRPr lang="es-PE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743991" y="5806528"/>
            <a:ext cx="699938" cy="42863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29" name="CuadroTexto 56"/>
          <p:cNvSpPr txBox="1">
            <a:spLocks noChangeArrowheads="1"/>
          </p:cNvSpPr>
          <p:nvPr/>
        </p:nvSpPr>
        <p:spPr bwMode="auto">
          <a:xfrm>
            <a:off x="515391" y="5834148"/>
            <a:ext cx="498191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 sz="1050" dirty="0">
                <a:solidFill>
                  <a:schemeClr val="bg1"/>
                </a:solidFill>
                <a:latin typeface="+mn-lt"/>
              </a:rPr>
              <a:t>Reforzamiento de </a:t>
            </a:r>
            <a:r>
              <a:rPr lang="es-PE" altLang="es-PE" sz="1050" dirty="0" smtClean="0">
                <a:solidFill>
                  <a:schemeClr val="bg1"/>
                </a:solidFill>
                <a:latin typeface="+mn-lt"/>
              </a:rPr>
              <a:t>nuestro </a:t>
            </a:r>
            <a:r>
              <a:rPr lang="es-PE" altLang="es-PE" sz="1050" b="1" dirty="0" smtClean="0">
                <a:solidFill>
                  <a:schemeClr val="bg1"/>
                </a:solidFill>
                <a:latin typeface="+mn-lt"/>
              </a:rPr>
              <a:t>Canal Ético </a:t>
            </a:r>
            <a:r>
              <a:rPr lang="es-PE" altLang="es-PE" sz="1050" dirty="0" smtClean="0">
                <a:solidFill>
                  <a:schemeClr val="bg1"/>
                </a:solidFill>
                <a:latin typeface="+mn-lt"/>
              </a:rPr>
              <a:t>(Campaña de relanzamiento, estadísticas)</a:t>
            </a:r>
            <a:endParaRPr lang="es-PE" altLang="es-PE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39190" y="6138948"/>
            <a:ext cx="786027" cy="42863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470463" y="4877831"/>
            <a:ext cx="468574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600">
                <a:latin typeface="KievitOT-Book" panose="02000503040000020004" pitchFamily="50" charset="0"/>
              </a:defRPr>
            </a:lvl1pPr>
          </a:lstStyle>
          <a:p>
            <a:pPr eaLnBrk="1" hangingPunct="1">
              <a:defRPr/>
            </a:pPr>
            <a:r>
              <a:rPr lang="es-PE" sz="1050" dirty="0" smtClean="0">
                <a:solidFill>
                  <a:schemeClr val="bg1"/>
                </a:solidFill>
                <a:latin typeface="+mn-lt"/>
              </a:rPr>
              <a:t>Reforzamiento de la </a:t>
            </a:r>
            <a:r>
              <a:rPr lang="es-PE" sz="1050" b="1" dirty="0">
                <a:solidFill>
                  <a:schemeClr val="bg1"/>
                </a:solidFill>
                <a:latin typeface="+mn-lt"/>
              </a:rPr>
              <a:t>P</a:t>
            </a:r>
            <a:r>
              <a:rPr lang="es-PE" sz="1050" b="1" dirty="0" smtClean="0">
                <a:solidFill>
                  <a:schemeClr val="bg1"/>
                </a:solidFill>
                <a:latin typeface="+mn-lt"/>
              </a:rPr>
              <a:t>olítica de regalos</a:t>
            </a:r>
            <a:r>
              <a:rPr lang="es-PE" sz="1050" dirty="0" smtClean="0">
                <a:solidFill>
                  <a:schemeClr val="bg1"/>
                </a:solidFill>
                <a:latin typeface="+mn-lt"/>
              </a:rPr>
              <a:t>, dádivas y entretenimiento</a:t>
            </a:r>
            <a:endParaRPr lang="es-PE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437684" y="5151207"/>
            <a:ext cx="699938" cy="42863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33" name="CuadroTexto 32"/>
          <p:cNvSpPr txBox="1">
            <a:spLocks noChangeArrowheads="1"/>
          </p:cNvSpPr>
          <p:nvPr/>
        </p:nvSpPr>
        <p:spPr bwMode="auto">
          <a:xfrm>
            <a:off x="3025026" y="3722840"/>
            <a:ext cx="45428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 sz="1050" dirty="0" smtClean="0">
                <a:solidFill>
                  <a:schemeClr val="bg1"/>
                </a:solidFill>
                <a:latin typeface="+mn-lt"/>
              </a:rPr>
              <a:t>Definición de la nueva </a:t>
            </a:r>
            <a:r>
              <a:rPr lang="es-PE" altLang="es-PE" sz="1050" b="1" dirty="0" smtClean="0">
                <a:solidFill>
                  <a:schemeClr val="bg1"/>
                </a:solidFill>
                <a:latin typeface="+mn-lt"/>
              </a:rPr>
              <a:t>metodología de la Gestión Integral de Riesgos</a:t>
            </a:r>
            <a:endParaRPr lang="es-PE" altLang="es-PE" sz="10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5790452" y="1889757"/>
            <a:ext cx="699938" cy="42862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819980" y="1578479"/>
            <a:ext cx="173628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600">
                <a:latin typeface="KievitOT-Book" panose="02000503040000020004" pitchFamily="50" charset="0"/>
              </a:defRPr>
            </a:lvl1pPr>
          </a:lstStyle>
          <a:p>
            <a:pPr eaLnBrk="1" hangingPunct="1">
              <a:defRPr/>
            </a:pPr>
            <a:r>
              <a:rPr lang="es-PE" sz="1050" b="1" dirty="0" smtClean="0">
                <a:solidFill>
                  <a:schemeClr val="bg1"/>
                </a:solidFill>
                <a:latin typeface="+mn-lt"/>
              </a:rPr>
              <a:t>Auditoría </a:t>
            </a:r>
            <a:r>
              <a:rPr lang="es-PE" sz="1050" dirty="0" smtClean="0">
                <a:solidFill>
                  <a:schemeClr val="bg1"/>
                </a:solidFill>
                <a:latin typeface="+mn-lt"/>
              </a:rPr>
              <a:t>Cumplimiento</a:t>
            </a:r>
            <a:endParaRPr lang="es-PE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041437" y="5486491"/>
            <a:ext cx="699938" cy="42863"/>
          </a:xfrm>
          <a:prstGeom prst="rect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050" dirty="0">
              <a:solidFill>
                <a:schemeClr val="bg1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1133301" y="5211730"/>
            <a:ext cx="65811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1600">
                <a:latin typeface="KievitOT-Book" panose="02000503040000020004" pitchFamily="50" charset="0"/>
              </a:defRPr>
            </a:lvl1pPr>
          </a:lstStyle>
          <a:p>
            <a:pPr eaLnBrk="1" hangingPunct="1">
              <a:defRPr/>
            </a:pPr>
            <a:r>
              <a:rPr lang="es-PE" sz="1050" dirty="0" smtClean="0">
                <a:solidFill>
                  <a:schemeClr val="bg1"/>
                </a:solidFill>
                <a:latin typeface="+mn-lt"/>
              </a:rPr>
              <a:t>Reforzamiento del Procedimiento </a:t>
            </a:r>
            <a:r>
              <a:rPr lang="es-PE" sz="1050" dirty="0">
                <a:solidFill>
                  <a:schemeClr val="bg1"/>
                </a:solidFill>
                <a:latin typeface="+mn-lt"/>
              </a:rPr>
              <a:t>de </a:t>
            </a:r>
            <a:r>
              <a:rPr lang="es-PE" sz="1050" b="1" dirty="0" smtClean="0">
                <a:solidFill>
                  <a:schemeClr val="bg1"/>
                </a:solidFill>
                <a:latin typeface="+mn-lt"/>
              </a:rPr>
              <a:t>Donaciones</a:t>
            </a:r>
            <a:endParaRPr lang="es-PE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0" y="2468815"/>
            <a:ext cx="3333750" cy="192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400" b="1" dirty="0" smtClean="0">
                <a:solidFill>
                  <a:srgbClr val="FFC000"/>
                </a:solidFill>
                <a:latin typeface="+mj-lt"/>
              </a:rPr>
              <a:t>2019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Foco </a:t>
            </a:r>
          </a:p>
          <a:p>
            <a:pPr algn="ctr"/>
            <a:r>
              <a:rPr lang="es-PE" sz="2800" b="1" dirty="0" smtClean="0">
                <a:solidFill>
                  <a:schemeClr val="bg1"/>
                </a:solidFill>
                <a:latin typeface="+mj-lt"/>
              </a:rPr>
              <a:t>en Riesgos</a:t>
            </a:r>
            <a:endParaRPr lang="es-E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-4" y="0"/>
            <a:ext cx="9144003" cy="6864824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93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6" grpId="0" animBg="1"/>
      <p:bldP spid="17" grpId="0"/>
      <p:bldP spid="19" grpId="0"/>
      <p:bldP spid="21" grpId="0"/>
      <p:bldP spid="22" grpId="0"/>
      <p:bldP spid="27" grpId="0"/>
      <p:bldP spid="28" grpId="0" animBg="1"/>
      <p:bldP spid="29" grpId="0"/>
      <p:bldP spid="30" grpId="0" animBg="1"/>
      <p:bldP spid="31" grpId="0"/>
      <p:bldP spid="32" grpId="0" animBg="1"/>
      <p:bldP spid="35" grpId="0" animBg="1"/>
      <p:bldP spid="36" grpId="0"/>
      <p:bldP spid="37" grpId="0" animBg="1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7038975" y="82550"/>
            <a:ext cx="2087563" cy="1162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8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Imagen 14" descr="shutterstock_102662261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28" name="Conector recto 10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uadroTexto 75"/>
          <p:cNvSpPr txBox="1"/>
          <p:nvPr/>
        </p:nvSpPr>
        <p:spPr>
          <a:xfrm>
            <a:off x="193675" y="466636"/>
            <a:ext cx="7219950" cy="600164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n-US" sz="1650" b="1" dirty="0">
                <a:solidFill>
                  <a:prstClr val="white"/>
                </a:solidFill>
                <a:cs typeface="KievitPro-Bold"/>
              </a:rPr>
              <a:t>RIESGOS Y CUMPLIMIENTO – </a:t>
            </a:r>
            <a:r>
              <a:rPr lang="en-US" sz="1650" b="1" dirty="0" smtClean="0">
                <a:solidFill>
                  <a:prstClr val="white"/>
                </a:solidFill>
                <a:cs typeface="KievitPro-Bold"/>
              </a:rPr>
              <a:t>DESARROLLO DE NUESTRO PROGRAMA DE RIESGOS Y CUMPLIMIENTO – AVANCES EN 2017, 2018 Y PLAN 2019</a:t>
            </a:r>
            <a:endParaRPr lang="en-US" sz="1650" b="1" dirty="0">
              <a:solidFill>
                <a:prstClr val="white"/>
              </a:solidFill>
              <a:cs typeface="KievitPro-Bold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47114" name="Imagen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99" y="1217294"/>
            <a:ext cx="5619751" cy="520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2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2" t="4" r="9342"/>
          <a:stretch/>
        </p:blipFill>
        <p:spPr>
          <a:xfrm>
            <a:off x="0" y="-58057"/>
            <a:ext cx="9156700" cy="6922880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4387" y="-64880"/>
            <a:ext cx="9144000" cy="692288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36" y="1423849"/>
            <a:ext cx="2481943" cy="24819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3" y="1421150"/>
            <a:ext cx="2481943" cy="248194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136468" y="2162562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17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PLANTAS  térmicas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559463" y="2161113"/>
            <a:ext cx="1960172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19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PLANTAS HIDROELÉCTRICAS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6" y="3903093"/>
            <a:ext cx="2481943" cy="2481943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1030779" y="4702564"/>
            <a:ext cx="2006860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20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PLANTAS CONCENTRADORAS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99" y="3903093"/>
            <a:ext cx="2481943" cy="2481943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3662336" y="4702564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8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REPRESAS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60" y="1426121"/>
            <a:ext cx="2481943" cy="248194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081865" y="2163385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+50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PROYECTOS </a:t>
            </a:r>
            <a:r>
              <a:rPr lang="es-ES" sz="1400" b="1" dirty="0" err="1" smtClean="0">
                <a:solidFill>
                  <a:schemeClr val="bg1"/>
                </a:solidFill>
                <a:latin typeface="+mj-lt"/>
              </a:rPr>
              <a:t>mINEROS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23" y="3905365"/>
            <a:ext cx="2481943" cy="248194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6066620" y="4704836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+1,200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KILÓMETROS DE GASEODUCTOS Y OLEODUCTOS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224444" y="15991"/>
            <a:ext cx="8290906" cy="103141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Construimos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77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3076"/>
          <a:stretch/>
        </p:blipFill>
        <p:spPr>
          <a:xfrm>
            <a:off x="0" y="-1"/>
            <a:ext cx="9144000" cy="6880027"/>
          </a:xfrm>
          <a:prstGeom prst="rect">
            <a:avLst/>
          </a:prstGeom>
        </p:spPr>
      </p:pic>
      <p:sp>
        <p:nvSpPr>
          <p:cNvPr id="14" name="Título 3"/>
          <p:cNvSpPr>
            <a:spLocks noGrp="1"/>
          </p:cNvSpPr>
          <p:nvPr>
            <p:ph type="ctrTitle"/>
          </p:nvPr>
        </p:nvSpPr>
        <p:spPr>
          <a:xfrm>
            <a:off x="0" y="1448965"/>
            <a:ext cx="4071938" cy="3852202"/>
          </a:xfrm>
        </p:spPr>
        <p:txBody>
          <a:bodyPr lIns="1476000">
            <a:norm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cs typeface="KievitPro-Black"/>
              </a:rPr>
              <a:t>_______</a:t>
            </a:r>
            <a:r>
              <a:rPr lang="en-US" sz="2400" b="1" dirty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2400" b="1" dirty="0">
                <a:solidFill>
                  <a:srgbClr val="FFFFFF"/>
                </a:solidFill>
                <a:cs typeface="KievitPro-Black"/>
              </a:rPr>
            </a:br>
            <a:r>
              <a:rPr lang="en-US" sz="2400" b="1" dirty="0" smtClean="0">
                <a:solidFill>
                  <a:srgbClr val="FFFFFF"/>
                </a:solidFill>
                <a:cs typeface="KievitPro-Black"/>
              </a:rPr>
              <a:t/>
            </a:r>
            <a:br>
              <a:rPr lang="en-US" sz="2400" b="1" dirty="0" smtClean="0">
                <a:solidFill>
                  <a:srgbClr val="FFFFFF"/>
                </a:solidFill>
                <a:cs typeface="KievitPro-Black"/>
              </a:rPr>
            </a:br>
            <a:r>
              <a:rPr lang="es-PE" sz="3200" b="1" dirty="0" smtClean="0"/>
              <a:t>RESULTADOS</a:t>
            </a:r>
            <a:r>
              <a:rPr lang="es-PE" sz="2800" b="1" dirty="0"/>
              <a:t/>
            </a:r>
            <a:br>
              <a:rPr lang="es-PE" sz="2800" b="1" dirty="0"/>
            </a:br>
            <a:r>
              <a:rPr lang="es-PE" sz="2800" b="1" dirty="0" smtClean="0"/>
              <a:t/>
            </a:r>
            <a:br>
              <a:rPr lang="es-PE" sz="2800" b="1" dirty="0" smtClean="0"/>
            </a:br>
            <a:r>
              <a:rPr lang="es-PE" sz="3200" b="1" dirty="0" smtClean="0"/>
              <a:t>DEL GRUPO</a:t>
            </a:r>
            <a:br>
              <a:rPr lang="es-PE" sz="3200" b="1" dirty="0" smtClean="0"/>
            </a:br>
            <a:r>
              <a:rPr lang="es-ES" sz="2400" b="1" dirty="0" smtClean="0"/>
              <a:t>_______</a:t>
            </a:r>
            <a:r>
              <a:rPr lang="es-ES" sz="2400" dirty="0" smtClean="0"/>
              <a:t/>
            </a:r>
            <a:br>
              <a:rPr lang="es-ES" sz="2400" dirty="0" smtClean="0"/>
            </a:br>
            <a:endParaRPr lang="es-PE" sz="2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2" y="2699037"/>
            <a:ext cx="3561347" cy="166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43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7038975" y="120650"/>
            <a:ext cx="2087563" cy="1162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85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6" name="Imagen 14" descr="shutterstock_102662261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37" name="Conector recto 36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uadroTexto 75"/>
          <p:cNvSpPr txBox="1"/>
          <p:nvPr/>
        </p:nvSpPr>
        <p:spPr>
          <a:xfrm>
            <a:off x="-477203" y="487561"/>
            <a:ext cx="844645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lvl="1"/>
            <a:r>
              <a:rPr lang="es-ES" b="1" dirty="0">
                <a:solidFill>
                  <a:schemeClr val="bg1"/>
                </a:solidFill>
              </a:rPr>
              <a:t>Encuesta sobre reputación de Graña y Montero realizada al comienzo de la crisis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45091" name="Imagen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ángulo: esquinas redondeadas 1">
            <a:extLst>
              <a:ext uri="{FF2B5EF4-FFF2-40B4-BE49-F238E27FC236}">
                <a16:creationId xmlns:a16="http://schemas.microsoft.com/office/drawing/2014/main" id="{5B2689EA-4FD5-42AA-B668-B1EC61EA8CA0}"/>
              </a:ext>
            </a:extLst>
          </p:cNvPr>
          <p:cNvSpPr/>
          <p:nvPr/>
        </p:nvSpPr>
        <p:spPr>
          <a:xfrm rot="10800000">
            <a:off x="408724" y="1409971"/>
            <a:ext cx="8181975" cy="588963"/>
          </a:xfrm>
          <a:prstGeom prst="rect">
            <a:avLst/>
          </a:prstGeom>
          <a:gradFill>
            <a:gsLst>
              <a:gs pos="90000">
                <a:srgbClr val="08B858"/>
              </a:gs>
              <a:gs pos="80000">
                <a:srgbClr val="9AD857"/>
              </a:gs>
              <a:gs pos="67000">
                <a:srgbClr val="9AD857"/>
              </a:gs>
              <a:gs pos="60000">
                <a:srgbClr val="FFC606"/>
              </a:gs>
              <a:gs pos="45000">
                <a:srgbClr val="FFC606"/>
              </a:gs>
              <a:gs pos="40000">
                <a:srgbClr val="FF0000"/>
              </a:gs>
              <a:gs pos="25000">
                <a:srgbClr val="FF0000"/>
              </a:gs>
              <a:gs pos="10000">
                <a:srgbClr val="C0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DDD4A80B-E6D0-44E4-BD0E-61469BE7943A}"/>
              </a:ext>
            </a:extLst>
          </p:cNvPr>
          <p:cNvSpPr/>
          <p:nvPr/>
        </p:nvSpPr>
        <p:spPr>
          <a:xfrm>
            <a:off x="8712938" y="1695721"/>
            <a:ext cx="349250" cy="111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ADC02792-7680-431E-BCDD-A7B86736DE2B}"/>
              </a:ext>
            </a:extLst>
          </p:cNvPr>
          <p:cNvSpPr/>
          <p:nvPr/>
        </p:nvSpPr>
        <p:spPr>
          <a:xfrm>
            <a:off x="7703288" y="1409972"/>
            <a:ext cx="119912" cy="588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6739DF39-38A0-4332-BFED-C929249421D8}"/>
              </a:ext>
            </a:extLst>
          </p:cNvPr>
          <p:cNvSpPr/>
          <p:nvPr/>
        </p:nvSpPr>
        <p:spPr>
          <a:xfrm>
            <a:off x="6334863" y="1409972"/>
            <a:ext cx="118148" cy="588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53FB4047-C52D-4573-B8F0-85A35F768365}"/>
              </a:ext>
            </a:extLst>
          </p:cNvPr>
          <p:cNvSpPr/>
          <p:nvPr/>
        </p:nvSpPr>
        <p:spPr>
          <a:xfrm>
            <a:off x="4171100" y="1409972"/>
            <a:ext cx="118149" cy="588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6DA1364-B140-4CD4-BD49-CDA2A9DDED9B}"/>
              </a:ext>
            </a:extLst>
          </p:cNvPr>
          <p:cNvSpPr/>
          <p:nvPr/>
        </p:nvSpPr>
        <p:spPr>
          <a:xfrm>
            <a:off x="1477113" y="1409972"/>
            <a:ext cx="118148" cy="588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70" name="CuadroTexto 13"/>
          <p:cNvSpPr txBox="1">
            <a:spLocks noChangeArrowheads="1"/>
          </p:cNvSpPr>
          <p:nvPr/>
        </p:nvSpPr>
        <p:spPr bwMode="auto">
          <a:xfrm>
            <a:off x="678699" y="2265862"/>
            <a:ext cx="1596828" cy="397780"/>
          </a:xfrm>
          <a:prstGeom prst="rect">
            <a:avLst/>
          </a:prstGeom>
          <a:solidFill>
            <a:srgbClr val="F06823">
              <a:alpha val="78039"/>
            </a:srgb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>
              <a:defRPr sz="1200" b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altLang="es-PE" sz="1400" dirty="0" smtClean="0"/>
              <a:t>Empleados</a:t>
            </a:r>
            <a:endParaRPr lang="es-PE" altLang="es-PE" sz="1400" dirty="0"/>
          </a:p>
        </p:txBody>
      </p:sp>
      <p:sp>
        <p:nvSpPr>
          <p:cNvPr id="71" name="CuadroTexto 14"/>
          <p:cNvSpPr txBox="1">
            <a:spLocks noChangeArrowheads="1"/>
          </p:cNvSpPr>
          <p:nvPr/>
        </p:nvSpPr>
        <p:spPr bwMode="auto">
          <a:xfrm>
            <a:off x="3544182" y="2265292"/>
            <a:ext cx="1367976" cy="362648"/>
          </a:xfrm>
          <a:prstGeom prst="rect">
            <a:avLst/>
          </a:prstGeom>
          <a:solidFill>
            <a:srgbClr val="F06823">
              <a:alpha val="78039"/>
            </a:srgb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>
              <a:defRPr sz="1200" b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altLang="es-PE" sz="1400" dirty="0" smtClean="0"/>
              <a:t>Público</a:t>
            </a:r>
            <a:endParaRPr lang="es-PE" altLang="es-PE" sz="1400" dirty="0"/>
          </a:p>
        </p:txBody>
      </p:sp>
      <p:sp>
        <p:nvSpPr>
          <p:cNvPr id="72" name="CuadroTexto 15"/>
          <p:cNvSpPr txBox="1">
            <a:spLocks noChangeArrowheads="1"/>
          </p:cNvSpPr>
          <p:nvPr/>
        </p:nvSpPr>
        <p:spPr bwMode="auto">
          <a:xfrm>
            <a:off x="7216820" y="2265292"/>
            <a:ext cx="1777546" cy="362648"/>
          </a:xfrm>
          <a:prstGeom prst="rect">
            <a:avLst/>
          </a:prstGeom>
          <a:solidFill>
            <a:srgbClr val="F06823">
              <a:alpha val="78039"/>
            </a:srgb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algn="ctr">
              <a:defRPr sz="1200" b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PE" altLang="es-PE" sz="1400" dirty="0" smtClean="0"/>
              <a:t>Líderes de opinión</a:t>
            </a:r>
            <a:endParaRPr lang="es-PE" altLang="es-PE" sz="1400" dirty="0"/>
          </a:p>
        </p:txBody>
      </p:sp>
      <p:sp>
        <p:nvSpPr>
          <p:cNvPr id="73" name="CuadroTexto 16"/>
          <p:cNvSpPr txBox="1">
            <a:spLocks noChangeArrowheads="1"/>
          </p:cNvSpPr>
          <p:nvPr/>
        </p:nvSpPr>
        <p:spPr bwMode="auto">
          <a:xfrm>
            <a:off x="5411848" y="2265293"/>
            <a:ext cx="1565164" cy="398348"/>
          </a:xfrm>
          <a:prstGeom prst="rect">
            <a:avLst/>
          </a:prstGeom>
          <a:solidFill>
            <a:srgbClr val="F06823">
              <a:alpha val="78039"/>
            </a:srgb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>
              <a:defRPr sz="1200" b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s-PE" altLang="es-PE" sz="1400" dirty="0" smtClean="0"/>
              <a:t>Clientes/socios</a:t>
            </a:r>
            <a:endParaRPr lang="es-PE" altLang="es-PE" sz="1400" dirty="0"/>
          </a:p>
        </p:txBody>
      </p:sp>
      <p:sp>
        <p:nvSpPr>
          <p:cNvPr id="74" name="Más 73"/>
          <p:cNvSpPr/>
          <p:nvPr/>
        </p:nvSpPr>
        <p:spPr>
          <a:xfrm>
            <a:off x="13648" y="1521668"/>
            <a:ext cx="379412" cy="379412"/>
          </a:xfrm>
          <a:prstGeom prst="mathPlu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75" name="Triángulo isósceles 74"/>
          <p:cNvSpPr/>
          <p:nvPr/>
        </p:nvSpPr>
        <p:spPr>
          <a:xfrm>
            <a:off x="1378415" y="1993841"/>
            <a:ext cx="315544" cy="27202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Triángulo isósceles 75"/>
          <p:cNvSpPr/>
          <p:nvPr/>
        </p:nvSpPr>
        <p:spPr>
          <a:xfrm>
            <a:off x="4070398" y="1993272"/>
            <a:ext cx="315544" cy="27202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Triángulo isósceles 76"/>
          <p:cNvSpPr/>
          <p:nvPr/>
        </p:nvSpPr>
        <p:spPr>
          <a:xfrm>
            <a:off x="6236165" y="1993272"/>
            <a:ext cx="315544" cy="27202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Triángulo isósceles 77"/>
          <p:cNvSpPr/>
          <p:nvPr/>
        </p:nvSpPr>
        <p:spPr>
          <a:xfrm>
            <a:off x="7605472" y="1993272"/>
            <a:ext cx="315544" cy="27202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79" name="Tabla 78"/>
          <p:cNvGraphicFramePr>
            <a:graphicFrameLocks noGrp="1"/>
          </p:cNvGraphicFramePr>
          <p:nvPr>
            <p:extLst/>
          </p:nvPr>
        </p:nvGraphicFramePr>
        <p:xfrm>
          <a:off x="89465" y="3093026"/>
          <a:ext cx="8891674" cy="3095069"/>
        </p:xfrm>
        <a:graphic>
          <a:graphicData uri="http://schemas.openxmlformats.org/drawingml/2006/table">
            <a:tbl>
              <a:tblPr firstRow="1" bandRow="1"/>
              <a:tblGrid>
                <a:gridCol w="1669318">
                  <a:extLst>
                    <a:ext uri="{9D8B030D-6E8A-4147-A177-3AD203B41FA5}">
                      <a16:colId xmlns:a16="http://schemas.microsoft.com/office/drawing/2014/main" val="185837367"/>
                    </a:ext>
                  </a:extLst>
                </a:gridCol>
                <a:gridCol w="1805589">
                  <a:extLst>
                    <a:ext uri="{9D8B030D-6E8A-4147-A177-3AD203B41FA5}">
                      <a16:colId xmlns:a16="http://schemas.microsoft.com/office/drawing/2014/main" val="3649195707"/>
                    </a:ext>
                  </a:extLst>
                </a:gridCol>
                <a:gridCol w="1805589">
                  <a:extLst>
                    <a:ext uri="{9D8B030D-6E8A-4147-A177-3AD203B41FA5}">
                      <a16:colId xmlns:a16="http://schemas.microsoft.com/office/drawing/2014/main" val="2743206490"/>
                    </a:ext>
                  </a:extLst>
                </a:gridCol>
                <a:gridCol w="1805589">
                  <a:extLst>
                    <a:ext uri="{9D8B030D-6E8A-4147-A177-3AD203B41FA5}">
                      <a16:colId xmlns:a16="http://schemas.microsoft.com/office/drawing/2014/main" val="406030120"/>
                    </a:ext>
                  </a:extLst>
                </a:gridCol>
                <a:gridCol w="1805589">
                  <a:extLst>
                    <a:ext uri="{9D8B030D-6E8A-4147-A177-3AD203B41FA5}">
                      <a16:colId xmlns:a16="http://schemas.microsoft.com/office/drawing/2014/main" val="1965087365"/>
                    </a:ext>
                  </a:extLst>
                </a:gridCol>
              </a:tblGrid>
              <a:tr h="79467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900" b="1" i="0" u="none" strike="noStrike" dirty="0" smtClean="0">
                          <a:solidFill>
                            <a:srgbClr val="F79646"/>
                          </a:solidFill>
                          <a:effectLst/>
                          <a:latin typeface="+mj-lt"/>
                        </a:rPr>
                        <a:t>Dimensiones</a:t>
                      </a:r>
                      <a:endParaRPr lang="es-ES" sz="1900" b="1" i="0" u="none" strike="noStrike" dirty="0">
                        <a:solidFill>
                          <a:srgbClr val="F79646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Empleados</a:t>
                      </a:r>
                      <a:endParaRPr lang="es-ES" sz="1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60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Público</a:t>
                      </a:r>
                      <a:endParaRPr lang="es-ES" sz="1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76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Clientes/</a:t>
                      </a:r>
                    </a:p>
                    <a:p>
                      <a:pPr algn="ctr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socios</a:t>
                      </a:r>
                      <a:endParaRPr lang="es-ES" sz="1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9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Líderes de opinión</a:t>
                      </a:r>
                      <a:endParaRPr lang="es-ES" sz="1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A6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381999"/>
                  </a:ext>
                </a:extLst>
              </a:tr>
              <a:tr h="4600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Imagen</a:t>
                      </a:r>
                      <a:endParaRPr lang="es-ES" sz="1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s-ES" sz="2100" b="0" i="0" u="none" strike="noStrike" dirty="0">
                        <a:solidFill>
                          <a:srgbClr val="000000"/>
                        </a:solidFill>
                        <a:effectLst/>
                        <a:latin typeface="KievitPro-Black" panose="020B0A04030101020102" pitchFamily="34" charset="0"/>
                      </a:endParaRP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185834"/>
                  </a:ext>
                </a:extLst>
              </a:tr>
              <a:tr h="4600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Credibilidad</a:t>
                      </a:r>
                      <a:endParaRPr lang="es-ES" sz="1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20964"/>
                  </a:ext>
                </a:extLst>
              </a:tr>
              <a:tr h="4600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Transparencia</a:t>
                      </a:r>
                      <a:endParaRPr lang="es-ES" sz="1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711755"/>
                  </a:ext>
                </a:extLst>
              </a:tr>
              <a:tr h="4600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Integridad</a:t>
                      </a:r>
                      <a:endParaRPr lang="es-ES" sz="1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648577"/>
                  </a:ext>
                </a:extLst>
              </a:tr>
              <a:tr h="4600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Contribución</a:t>
                      </a:r>
                      <a:endParaRPr lang="es-ES" sz="1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1235" marR="11235" marT="1123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KievitPro-Black" panose="020B0A04030101020102" pitchFamily="34" charset="0"/>
                        </a:rPr>
                        <a:t> </a:t>
                      </a:r>
                    </a:p>
                  </a:txBody>
                  <a:tcPr marL="11235" marR="11235" marT="11235" marB="0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287456"/>
                  </a:ext>
                </a:extLst>
              </a:tr>
            </a:tbl>
          </a:graphicData>
        </a:graphic>
      </p:graphicFrame>
      <p:pic>
        <p:nvPicPr>
          <p:cNvPr id="80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r="5830" b="24911"/>
          <a:stretch>
            <a:fillRect/>
          </a:stretch>
        </p:blipFill>
        <p:spPr bwMode="auto">
          <a:xfrm>
            <a:off x="6173856" y="3970730"/>
            <a:ext cx="3317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r="5830" b="24911"/>
          <a:stretch>
            <a:fillRect/>
          </a:stretch>
        </p:blipFill>
        <p:spPr bwMode="auto">
          <a:xfrm>
            <a:off x="7995629" y="3970730"/>
            <a:ext cx="3317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r="5830" b="24911"/>
          <a:stretch>
            <a:fillRect/>
          </a:stretch>
        </p:blipFill>
        <p:spPr bwMode="auto">
          <a:xfrm>
            <a:off x="7995629" y="4937060"/>
            <a:ext cx="3317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r="5830" b="24911"/>
          <a:stretch>
            <a:fillRect/>
          </a:stretch>
        </p:blipFill>
        <p:spPr bwMode="auto">
          <a:xfrm>
            <a:off x="7995629" y="5376118"/>
            <a:ext cx="3317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" name="Grupo 83"/>
          <p:cNvGrpSpPr/>
          <p:nvPr/>
        </p:nvGrpSpPr>
        <p:grpSpPr>
          <a:xfrm>
            <a:off x="8027379" y="5841029"/>
            <a:ext cx="268288" cy="307975"/>
            <a:chOff x="7654925" y="5562600"/>
            <a:chExt cx="268288" cy="307975"/>
          </a:xfrm>
        </p:grpSpPr>
        <p:sp>
          <p:nvSpPr>
            <p:cNvPr id="85" name="34 Elipse">
              <a:extLst>
                <a:ext uri="{FF2B5EF4-FFF2-40B4-BE49-F238E27FC236}">
                  <a16:creationId xmlns:a16="http://schemas.microsoft.com/office/drawing/2014/main" id="{B3EDF50E-1C7E-4B0B-BE48-D52E28770EC0}"/>
                </a:ext>
              </a:extLst>
            </p:cNvPr>
            <p:cNvSpPr/>
            <p:nvPr/>
          </p:nvSpPr>
          <p:spPr bwMode="auto">
            <a:xfrm>
              <a:off x="7654925" y="5562600"/>
              <a:ext cx="268288" cy="3079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86" name="35 Rectángulo">
              <a:extLst>
                <a:ext uri="{FF2B5EF4-FFF2-40B4-BE49-F238E27FC236}">
                  <a16:creationId xmlns:a16="http://schemas.microsoft.com/office/drawing/2014/main" id="{E6F64865-2DE3-41FE-94BD-DBD0C4CD0158}"/>
                </a:ext>
              </a:extLst>
            </p:cNvPr>
            <p:cNvSpPr/>
            <p:nvPr/>
          </p:nvSpPr>
          <p:spPr bwMode="auto">
            <a:xfrm>
              <a:off x="7718425" y="5692775"/>
              <a:ext cx="149225" cy="47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pic>
        <p:nvPicPr>
          <p:cNvPr id="87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B5998"/>
              </a:clrFrom>
              <a:clrTo>
                <a:srgbClr val="3B59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53259" b="25040"/>
          <a:stretch>
            <a:fillRect/>
          </a:stretch>
        </p:blipFill>
        <p:spPr bwMode="auto">
          <a:xfrm>
            <a:off x="6186556" y="4476913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" name="Grupo 87"/>
          <p:cNvGrpSpPr/>
          <p:nvPr/>
        </p:nvGrpSpPr>
        <p:grpSpPr>
          <a:xfrm>
            <a:off x="6204018" y="5372943"/>
            <a:ext cx="269875" cy="307975"/>
            <a:chOff x="5991225" y="5181600"/>
            <a:chExt cx="269875" cy="307975"/>
          </a:xfrm>
        </p:grpSpPr>
        <p:sp>
          <p:nvSpPr>
            <p:cNvPr id="89" name="41 Elipse">
              <a:extLst>
                <a:ext uri="{FF2B5EF4-FFF2-40B4-BE49-F238E27FC236}">
                  <a16:creationId xmlns:a16="http://schemas.microsoft.com/office/drawing/2014/main" id="{5E2A942F-AC45-448B-AE97-1B39399D067B}"/>
                </a:ext>
              </a:extLst>
            </p:cNvPr>
            <p:cNvSpPr/>
            <p:nvPr/>
          </p:nvSpPr>
          <p:spPr bwMode="auto">
            <a:xfrm>
              <a:off x="5991225" y="5181600"/>
              <a:ext cx="269875" cy="3079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90" name="42 Rectángulo">
              <a:extLst>
                <a:ext uri="{FF2B5EF4-FFF2-40B4-BE49-F238E27FC236}">
                  <a16:creationId xmlns:a16="http://schemas.microsoft.com/office/drawing/2014/main" id="{9B0C67D4-5F61-4DB2-88E4-75F0FB631651}"/>
                </a:ext>
              </a:extLst>
            </p:cNvPr>
            <p:cNvSpPr/>
            <p:nvPr/>
          </p:nvSpPr>
          <p:spPr bwMode="auto">
            <a:xfrm>
              <a:off x="6054725" y="5311775"/>
              <a:ext cx="149225" cy="47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pic>
        <p:nvPicPr>
          <p:cNvPr id="91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B5998"/>
              </a:clrFrom>
              <a:clrTo>
                <a:srgbClr val="3B59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53259" b="25040"/>
          <a:stretch>
            <a:fillRect/>
          </a:stretch>
        </p:blipFill>
        <p:spPr bwMode="auto">
          <a:xfrm>
            <a:off x="6186556" y="5852141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" name="Grupo 91"/>
          <p:cNvGrpSpPr/>
          <p:nvPr/>
        </p:nvGrpSpPr>
        <p:grpSpPr>
          <a:xfrm>
            <a:off x="8027379" y="4465801"/>
            <a:ext cx="268288" cy="307975"/>
            <a:chOff x="7654925" y="4419600"/>
            <a:chExt cx="268288" cy="307975"/>
          </a:xfrm>
        </p:grpSpPr>
        <p:sp>
          <p:nvSpPr>
            <p:cNvPr id="93" name="34 Elipse">
              <a:extLst>
                <a:ext uri="{FF2B5EF4-FFF2-40B4-BE49-F238E27FC236}">
                  <a16:creationId xmlns:a16="http://schemas.microsoft.com/office/drawing/2014/main" id="{AC378E5D-9AEF-401E-A35A-577C782ED4E5}"/>
                </a:ext>
              </a:extLst>
            </p:cNvPr>
            <p:cNvSpPr/>
            <p:nvPr/>
          </p:nvSpPr>
          <p:spPr bwMode="auto">
            <a:xfrm>
              <a:off x="7654925" y="4419600"/>
              <a:ext cx="268288" cy="3079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94" name="35 Rectángulo">
              <a:extLst>
                <a:ext uri="{FF2B5EF4-FFF2-40B4-BE49-F238E27FC236}">
                  <a16:creationId xmlns:a16="http://schemas.microsoft.com/office/drawing/2014/main" id="{E14A4D7A-4C86-4951-9A93-802B95ADECAB}"/>
                </a:ext>
              </a:extLst>
            </p:cNvPr>
            <p:cNvSpPr/>
            <p:nvPr/>
          </p:nvSpPr>
          <p:spPr bwMode="auto">
            <a:xfrm>
              <a:off x="7718425" y="4549775"/>
              <a:ext cx="149225" cy="47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pic>
        <p:nvPicPr>
          <p:cNvPr id="95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r="5830" b="24911"/>
          <a:stretch>
            <a:fillRect/>
          </a:stretch>
        </p:blipFill>
        <p:spPr bwMode="auto">
          <a:xfrm>
            <a:off x="6173856" y="4937060"/>
            <a:ext cx="3317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r="5830" b="24911"/>
          <a:stretch>
            <a:fillRect/>
          </a:stretch>
        </p:blipFill>
        <p:spPr bwMode="auto">
          <a:xfrm>
            <a:off x="4388826" y="5376118"/>
            <a:ext cx="3317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" name="Grupo 96"/>
          <p:cNvGrpSpPr/>
          <p:nvPr/>
        </p:nvGrpSpPr>
        <p:grpSpPr>
          <a:xfrm>
            <a:off x="4419783" y="5841029"/>
            <a:ext cx="269875" cy="307975"/>
            <a:chOff x="4349750" y="5562600"/>
            <a:chExt cx="269875" cy="307975"/>
          </a:xfrm>
        </p:grpSpPr>
        <p:sp>
          <p:nvSpPr>
            <p:cNvPr id="98" name="41 Elipse">
              <a:extLst>
                <a:ext uri="{FF2B5EF4-FFF2-40B4-BE49-F238E27FC236}">
                  <a16:creationId xmlns:a16="http://schemas.microsoft.com/office/drawing/2014/main" id="{51FC60C9-A74D-4927-BE92-7A26E80F5F76}"/>
                </a:ext>
              </a:extLst>
            </p:cNvPr>
            <p:cNvSpPr/>
            <p:nvPr/>
          </p:nvSpPr>
          <p:spPr bwMode="auto">
            <a:xfrm>
              <a:off x="4349750" y="5562600"/>
              <a:ext cx="269875" cy="3079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99" name="42 Rectángulo">
              <a:extLst>
                <a:ext uri="{FF2B5EF4-FFF2-40B4-BE49-F238E27FC236}">
                  <a16:creationId xmlns:a16="http://schemas.microsoft.com/office/drawing/2014/main" id="{BAE8AA46-76B9-46BF-9443-C8D654FFED6F}"/>
                </a:ext>
              </a:extLst>
            </p:cNvPr>
            <p:cNvSpPr/>
            <p:nvPr/>
          </p:nvSpPr>
          <p:spPr bwMode="auto">
            <a:xfrm>
              <a:off x="4413250" y="5692775"/>
              <a:ext cx="149225" cy="47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grpSp>
        <p:nvGrpSpPr>
          <p:cNvPr id="100" name="Grupo 99"/>
          <p:cNvGrpSpPr/>
          <p:nvPr/>
        </p:nvGrpSpPr>
        <p:grpSpPr>
          <a:xfrm>
            <a:off x="4419783" y="4933885"/>
            <a:ext cx="269875" cy="307975"/>
            <a:chOff x="4349750" y="4800600"/>
            <a:chExt cx="269875" cy="307975"/>
          </a:xfrm>
        </p:grpSpPr>
        <p:sp>
          <p:nvSpPr>
            <p:cNvPr id="101" name="41 Elipse">
              <a:extLst>
                <a:ext uri="{FF2B5EF4-FFF2-40B4-BE49-F238E27FC236}">
                  <a16:creationId xmlns:a16="http://schemas.microsoft.com/office/drawing/2014/main" id="{2FF65DDD-B92E-4164-BB3D-D45CED6200B2}"/>
                </a:ext>
              </a:extLst>
            </p:cNvPr>
            <p:cNvSpPr/>
            <p:nvPr/>
          </p:nvSpPr>
          <p:spPr bwMode="auto">
            <a:xfrm>
              <a:off x="4349750" y="4800600"/>
              <a:ext cx="269875" cy="3079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02" name="42 Rectángulo">
              <a:extLst>
                <a:ext uri="{FF2B5EF4-FFF2-40B4-BE49-F238E27FC236}">
                  <a16:creationId xmlns:a16="http://schemas.microsoft.com/office/drawing/2014/main" id="{17C1C22B-8C12-4E9B-9024-0E1D351F8C0C}"/>
                </a:ext>
              </a:extLst>
            </p:cNvPr>
            <p:cNvSpPr/>
            <p:nvPr/>
          </p:nvSpPr>
          <p:spPr bwMode="auto">
            <a:xfrm>
              <a:off x="4413250" y="4930775"/>
              <a:ext cx="149225" cy="47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grpSp>
        <p:nvGrpSpPr>
          <p:cNvPr id="103" name="Grupo 102"/>
          <p:cNvGrpSpPr/>
          <p:nvPr/>
        </p:nvGrpSpPr>
        <p:grpSpPr>
          <a:xfrm>
            <a:off x="4419783" y="4465801"/>
            <a:ext cx="269875" cy="307975"/>
            <a:chOff x="4352925" y="4419600"/>
            <a:chExt cx="269875" cy="307975"/>
          </a:xfrm>
        </p:grpSpPr>
        <p:sp>
          <p:nvSpPr>
            <p:cNvPr id="104" name="41 Elipse">
              <a:extLst>
                <a:ext uri="{FF2B5EF4-FFF2-40B4-BE49-F238E27FC236}">
                  <a16:creationId xmlns:a16="http://schemas.microsoft.com/office/drawing/2014/main" id="{B02F2516-D475-4BB5-9B43-12642BAFB06C}"/>
                </a:ext>
              </a:extLst>
            </p:cNvPr>
            <p:cNvSpPr/>
            <p:nvPr/>
          </p:nvSpPr>
          <p:spPr bwMode="auto">
            <a:xfrm>
              <a:off x="4352925" y="4419600"/>
              <a:ext cx="269875" cy="3079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05" name="42 Rectángulo">
              <a:extLst>
                <a:ext uri="{FF2B5EF4-FFF2-40B4-BE49-F238E27FC236}">
                  <a16:creationId xmlns:a16="http://schemas.microsoft.com/office/drawing/2014/main" id="{6B5719A3-FBDC-4E29-9382-1C0FA56E9501}"/>
                </a:ext>
              </a:extLst>
            </p:cNvPr>
            <p:cNvSpPr/>
            <p:nvPr/>
          </p:nvSpPr>
          <p:spPr bwMode="auto">
            <a:xfrm>
              <a:off x="4416425" y="4549775"/>
              <a:ext cx="149225" cy="47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grpSp>
        <p:nvGrpSpPr>
          <p:cNvPr id="106" name="Grupo 105"/>
          <p:cNvGrpSpPr/>
          <p:nvPr/>
        </p:nvGrpSpPr>
        <p:grpSpPr>
          <a:xfrm>
            <a:off x="4420577" y="3967555"/>
            <a:ext cx="268287" cy="307975"/>
            <a:chOff x="4357688" y="4035425"/>
            <a:chExt cx="268287" cy="307975"/>
          </a:xfrm>
        </p:grpSpPr>
        <p:sp>
          <p:nvSpPr>
            <p:cNvPr id="107" name="41 Elipse">
              <a:extLst>
                <a:ext uri="{FF2B5EF4-FFF2-40B4-BE49-F238E27FC236}">
                  <a16:creationId xmlns:a16="http://schemas.microsoft.com/office/drawing/2014/main" id="{307632A4-D671-4AB9-B660-4221900FDE15}"/>
                </a:ext>
              </a:extLst>
            </p:cNvPr>
            <p:cNvSpPr/>
            <p:nvPr/>
          </p:nvSpPr>
          <p:spPr bwMode="auto">
            <a:xfrm>
              <a:off x="4357688" y="4035425"/>
              <a:ext cx="268287" cy="3079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108" name="42 Rectángulo">
              <a:extLst>
                <a:ext uri="{FF2B5EF4-FFF2-40B4-BE49-F238E27FC236}">
                  <a16:creationId xmlns:a16="http://schemas.microsoft.com/office/drawing/2014/main" id="{C40D724F-D494-40D1-B4ED-7611E0ED16E0}"/>
                </a:ext>
              </a:extLst>
            </p:cNvPr>
            <p:cNvSpPr/>
            <p:nvPr/>
          </p:nvSpPr>
          <p:spPr bwMode="auto">
            <a:xfrm>
              <a:off x="4421188" y="4165600"/>
              <a:ext cx="149225" cy="47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pic>
        <p:nvPicPr>
          <p:cNvPr id="109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B5998"/>
              </a:clrFrom>
              <a:clrTo>
                <a:srgbClr val="3B59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53259" b="25040"/>
          <a:stretch>
            <a:fillRect/>
          </a:stretch>
        </p:blipFill>
        <p:spPr bwMode="auto">
          <a:xfrm>
            <a:off x="2641784" y="5852141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B5998"/>
              </a:clrFrom>
              <a:clrTo>
                <a:srgbClr val="3B59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53259" b="25040"/>
          <a:stretch>
            <a:fillRect/>
          </a:stretch>
        </p:blipFill>
        <p:spPr bwMode="auto">
          <a:xfrm>
            <a:off x="2641784" y="5384055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B5998"/>
              </a:clrFrom>
              <a:clrTo>
                <a:srgbClr val="3B59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53259" b="25040"/>
          <a:stretch>
            <a:fillRect/>
          </a:stretch>
        </p:blipFill>
        <p:spPr bwMode="auto">
          <a:xfrm>
            <a:off x="2641784" y="4944997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B5998"/>
              </a:clrFrom>
              <a:clrTo>
                <a:srgbClr val="3B59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53259" b="25040"/>
          <a:stretch>
            <a:fillRect/>
          </a:stretch>
        </p:blipFill>
        <p:spPr bwMode="auto">
          <a:xfrm>
            <a:off x="2641784" y="4476913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5" descr="Resultado de imagen para BUENO Y MAL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B5998"/>
              </a:clrFrom>
              <a:clrTo>
                <a:srgbClr val="3B59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53259" b="25040"/>
          <a:stretch>
            <a:fillRect/>
          </a:stretch>
        </p:blipFill>
        <p:spPr bwMode="auto">
          <a:xfrm>
            <a:off x="2641784" y="3978667"/>
            <a:ext cx="304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CuadroTexto 2"/>
          <p:cNvSpPr txBox="1">
            <a:spLocks noChangeArrowheads="1"/>
          </p:cNvSpPr>
          <p:nvPr/>
        </p:nvSpPr>
        <p:spPr bwMode="auto">
          <a:xfrm>
            <a:off x="89466" y="6388372"/>
            <a:ext cx="5391476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3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s-PE" altLang="es-PE" sz="1400" dirty="0" smtClean="0"/>
              <a:t>Encuesta realizada por la Compañía entre el 19 y 31 de Mayo de 2017</a:t>
            </a:r>
            <a:endParaRPr lang="es-PE" altLang="es-PE" sz="1400" dirty="0"/>
          </a:p>
        </p:txBody>
      </p:sp>
    </p:spTree>
    <p:extLst>
      <p:ext uri="{BB962C8B-B14F-4D97-AF65-F5344CB8AC3E}">
        <p14:creationId xmlns:p14="http://schemas.microsoft.com/office/powerpoint/2010/main" val="387921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7038975" y="120650"/>
            <a:ext cx="2087563" cy="1162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85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6" name="Imagen 14" descr="shutterstock_102662261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37" name="Conector recto 36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uadroTexto 75"/>
          <p:cNvSpPr txBox="1"/>
          <p:nvPr/>
        </p:nvSpPr>
        <p:spPr>
          <a:xfrm>
            <a:off x="193675" y="574259"/>
            <a:ext cx="7219950" cy="338554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s-ES" sz="1600" b="1" dirty="0">
                <a:solidFill>
                  <a:schemeClr val="bg1"/>
                </a:solidFill>
              </a:rPr>
              <a:t>Encuesta sobre reputación de Graña y Montero realizada </a:t>
            </a:r>
            <a:r>
              <a:rPr lang="es-ES" sz="1600" b="1" dirty="0" smtClean="0">
                <a:solidFill>
                  <a:schemeClr val="bg1"/>
                </a:solidFill>
              </a:rPr>
              <a:t> en Diciembre 2018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 dirty="0">
              <a:solidFill>
                <a:prstClr val="white"/>
              </a:solidFill>
            </a:endParaRPr>
          </a:p>
        </p:txBody>
      </p:sp>
      <p:pic>
        <p:nvPicPr>
          <p:cNvPr id="45091" name="Imagen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3027" r="9871"/>
          <a:stretch/>
        </p:blipFill>
        <p:spPr>
          <a:xfrm>
            <a:off x="193674" y="1411287"/>
            <a:ext cx="8835893" cy="511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084" y="0"/>
            <a:ext cx="9192126" cy="6857999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-42684" y="-6824"/>
            <a:ext cx="9202726" cy="6864824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44" y="15991"/>
            <a:ext cx="8290906" cy="103141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Resultados por ahora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4" y="875052"/>
            <a:ext cx="2481943" cy="248194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12889" y="1403197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INCREMENTO DEL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11.6%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DEL </a:t>
            </a:r>
            <a:r>
              <a:rPr lang="es-ES" sz="1400" b="1" dirty="0" err="1" smtClean="0">
                <a:solidFill>
                  <a:schemeClr val="bg1"/>
                </a:solidFill>
                <a:latin typeface="+mj-lt"/>
              </a:rPr>
              <a:t>backlog</a:t>
            </a:r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j-lt"/>
              </a:rPr>
              <a:t>ComparAdO</a:t>
            </a:r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 AL 2016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3724" t="32742" r="15106" b="17328"/>
          <a:stretch/>
        </p:blipFill>
        <p:spPr>
          <a:xfrm>
            <a:off x="945899" y="3356995"/>
            <a:ext cx="7108440" cy="32637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56" y="875052"/>
            <a:ext cx="2481943" cy="248194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318304" y="1732101"/>
            <a:ext cx="2344211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12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Contratos claves adjudicados en LOS últimos 16 meses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7682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084" y="0"/>
            <a:ext cx="9192126" cy="6857999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-42684" y="-6824"/>
            <a:ext cx="9202726" cy="6864824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4" y="875052"/>
            <a:ext cx="2481943" cy="24819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74" y="875052"/>
            <a:ext cx="2481943" cy="248194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12889" y="1403197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INCREMENTO DEL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11.6%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DEL </a:t>
            </a:r>
            <a:r>
              <a:rPr lang="es-ES" sz="1400" b="1" dirty="0" err="1" smtClean="0">
                <a:solidFill>
                  <a:schemeClr val="bg1"/>
                </a:solidFill>
                <a:latin typeface="+mj-lt"/>
              </a:rPr>
              <a:t>backlog</a:t>
            </a:r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j-lt"/>
              </a:rPr>
              <a:t>ComparAdO</a:t>
            </a:r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 AL 2016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717305" y="1233638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REDUCCIÓN DE DEUDA DEL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66%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1400" b="1" dirty="0">
                <a:solidFill>
                  <a:schemeClr val="bg1"/>
                </a:solidFill>
                <a:latin typeface="+mj-lt"/>
              </a:rPr>
              <a:t>AL 2019 </a:t>
            </a:r>
            <a:r>
              <a:rPr lang="es-ES" sz="1400" b="1" dirty="0" err="1">
                <a:solidFill>
                  <a:schemeClr val="bg1"/>
                </a:solidFill>
                <a:latin typeface="+mj-lt"/>
              </a:rPr>
              <a:t>ComparAdO</a:t>
            </a:r>
            <a:r>
              <a:rPr lang="es-ES" sz="1400" b="1" dirty="0">
                <a:solidFill>
                  <a:schemeClr val="bg1"/>
                </a:solidFill>
                <a:latin typeface="+mj-lt"/>
              </a:rPr>
              <a:t> AL 2016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45" y="3226273"/>
            <a:ext cx="5738373" cy="334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56" y="875052"/>
            <a:ext cx="2481943" cy="2481943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301678" y="1732101"/>
            <a:ext cx="2344211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12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Contratos claves adjudicados en LOS últimos 16 meses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224444" y="15991"/>
            <a:ext cx="8290906" cy="103141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Resultados por ahora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54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084" y="0"/>
            <a:ext cx="9192126" cy="6857999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-42684" y="-6824"/>
            <a:ext cx="9202726" cy="6864824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00" y="875052"/>
            <a:ext cx="2481943" cy="2481943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6954128" y="1508207"/>
            <a:ext cx="2044909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PE" sz="4000" b="1" dirty="0">
                <a:solidFill>
                  <a:schemeClr val="bg1"/>
                </a:solidFill>
              </a:rPr>
              <a:t>32%</a:t>
            </a:r>
            <a:r>
              <a:rPr lang="es-PE" sz="2000" b="1" dirty="0">
                <a:solidFill>
                  <a:schemeClr val="bg1"/>
                </a:solidFill>
              </a:rPr>
              <a:t> </a:t>
            </a:r>
          </a:p>
          <a:p>
            <a:r>
              <a:rPr lang="es-PE" sz="1400" b="1" dirty="0">
                <a:solidFill>
                  <a:schemeClr val="bg1"/>
                </a:solidFill>
              </a:rPr>
              <a:t>De aumento de capital exitosamente  realizado en 2019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23" y="3232726"/>
            <a:ext cx="2302897" cy="352953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4" y="875052"/>
            <a:ext cx="2481943" cy="248194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74" y="875052"/>
            <a:ext cx="2481943" cy="2481943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312889" y="1403197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INCREMENTO DEL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11.6%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DEL </a:t>
            </a:r>
            <a:r>
              <a:rPr lang="es-ES" sz="1400" b="1" dirty="0" err="1" smtClean="0">
                <a:solidFill>
                  <a:schemeClr val="bg1"/>
                </a:solidFill>
                <a:latin typeface="+mj-lt"/>
              </a:rPr>
              <a:t>backlog</a:t>
            </a:r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j-lt"/>
              </a:rPr>
              <a:t>ComparAdO</a:t>
            </a:r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 AL 2016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4717305" y="1233638"/>
            <a:ext cx="1907177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REDUCCIÓN DE DEUDA DEL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66%</a:t>
            </a:r>
            <a:endParaRPr lang="es-ES" sz="2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s-ES" sz="1400" b="1" dirty="0" smtClean="0">
                <a:solidFill>
                  <a:schemeClr val="bg1"/>
                </a:solidFill>
              </a:rPr>
              <a:t>AL 2019 </a:t>
            </a:r>
            <a:r>
              <a:rPr lang="es-ES" sz="1400" b="1" dirty="0" err="1" smtClean="0">
                <a:solidFill>
                  <a:schemeClr val="bg1"/>
                </a:solidFill>
              </a:rPr>
              <a:t>ComparAdO</a:t>
            </a:r>
            <a:r>
              <a:rPr lang="es-ES" sz="1400" b="1" dirty="0" smtClean="0">
                <a:solidFill>
                  <a:schemeClr val="bg1"/>
                </a:solidFill>
              </a:rPr>
              <a:t> </a:t>
            </a:r>
            <a:r>
              <a:rPr lang="es-ES" sz="1400" b="1" dirty="0">
                <a:solidFill>
                  <a:schemeClr val="bg1"/>
                </a:solidFill>
              </a:rPr>
              <a:t>AL </a:t>
            </a:r>
            <a:r>
              <a:rPr lang="es-ES" sz="1400" b="1" dirty="0" smtClean="0">
                <a:solidFill>
                  <a:schemeClr val="bg1"/>
                </a:solidFill>
              </a:rPr>
              <a:t>2016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56" y="875052"/>
            <a:ext cx="2481943" cy="2481943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2318304" y="1732101"/>
            <a:ext cx="2344211" cy="410628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4000" b="1" dirty="0" smtClean="0">
                <a:solidFill>
                  <a:schemeClr val="bg1"/>
                </a:solidFill>
                <a:latin typeface="+mj-lt"/>
              </a:rPr>
              <a:t>12</a:t>
            </a:r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s-ES" sz="1400" b="1" dirty="0" smtClean="0">
                <a:solidFill>
                  <a:schemeClr val="bg1"/>
                </a:solidFill>
                <a:latin typeface="+mj-lt"/>
              </a:rPr>
              <a:t>Contratos claves adjudicados en LOS últimos 16 meses</a:t>
            </a:r>
            <a:endParaRPr lang="es-E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224444" y="15991"/>
            <a:ext cx="8290906" cy="103141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Resultados por ahora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58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r="3076"/>
          <a:stretch/>
        </p:blipFill>
        <p:spPr>
          <a:xfrm>
            <a:off x="0" y="-1"/>
            <a:ext cx="9144000" cy="6880027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-1" y="15202"/>
            <a:ext cx="9144000" cy="6864824"/>
          </a:xfrm>
          <a:prstGeom prst="rect">
            <a:avLst/>
          </a:prstGeom>
          <a:solidFill>
            <a:srgbClr val="00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2" y="2699037"/>
            <a:ext cx="3561347" cy="166107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48144" y="674254"/>
            <a:ext cx="6317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i="1" dirty="0" smtClean="0">
                <a:solidFill>
                  <a:schemeClr val="bg1"/>
                </a:solidFill>
              </a:rPr>
              <a:t>Estamos ejecutando </a:t>
            </a:r>
            <a:r>
              <a:rPr lang="es-PE" sz="2400" b="1" i="1" dirty="0">
                <a:solidFill>
                  <a:schemeClr val="bg1"/>
                </a:solidFill>
              </a:rPr>
              <a:t>una reingeniería profunda</a:t>
            </a:r>
            <a:r>
              <a:rPr lang="es-PE" sz="2400" b="1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PE" sz="2400" b="1" i="1" dirty="0" smtClean="0">
                <a:solidFill>
                  <a:schemeClr val="bg1"/>
                </a:solidFill>
              </a:rPr>
              <a:t>Asumimos nuestras responsabilidades.</a:t>
            </a:r>
            <a:endParaRPr lang="es-PE" sz="2400" b="1" i="1" dirty="0">
              <a:solidFill>
                <a:schemeClr val="bg1"/>
              </a:solidFill>
            </a:endParaRPr>
          </a:p>
          <a:p>
            <a:r>
              <a:rPr lang="es-PE" sz="2400" b="1" i="1" dirty="0" smtClean="0">
                <a:solidFill>
                  <a:schemeClr val="bg1"/>
                </a:solidFill>
              </a:rPr>
              <a:t>Corregimos </a:t>
            </a:r>
            <a:r>
              <a:rPr lang="es-PE" sz="2400" b="1" i="1" dirty="0">
                <a:solidFill>
                  <a:schemeClr val="bg1"/>
                </a:solidFill>
              </a:rPr>
              <a:t>nuestros errores.</a:t>
            </a: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831275" y="5243575"/>
            <a:ext cx="4935423" cy="130016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cap="all" baseline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900" b="1" dirty="0" smtClean="0">
                <a:solidFill>
                  <a:srgbClr val="FFFFFF"/>
                </a:solidFill>
                <a:cs typeface="KievitPro-Black"/>
              </a:rPr>
              <a:t/>
            </a:r>
            <a:br>
              <a:rPr lang="es-ES" sz="900" b="1" dirty="0" smtClean="0">
                <a:solidFill>
                  <a:srgbClr val="FFFFFF"/>
                </a:solidFill>
                <a:cs typeface="KievitPro-Black"/>
              </a:rPr>
            </a:br>
            <a:r>
              <a:rPr lang="es-ES" sz="2800" b="1" i="1" cap="none" dirty="0" smtClean="0"/>
              <a:t>! Muchas gracias !</a:t>
            </a:r>
            <a:endParaRPr lang="es-ES" b="1" i="1" cap="none" dirty="0" smtClean="0"/>
          </a:p>
          <a:p>
            <a:endParaRPr lang="es-ES" sz="700" i="1" cap="none" dirty="0" smtClean="0"/>
          </a:p>
          <a:p>
            <a:r>
              <a:rPr lang="es-ES" sz="1600" i="1" cap="none" dirty="0" smtClean="0">
                <a:hlinkClick r:id="rId4"/>
              </a:rPr>
              <a:t>fernando.dyer@gym.com.pe</a:t>
            </a:r>
            <a:endParaRPr lang="es-ES" sz="1600" i="1" cap="none" dirty="0" smtClean="0"/>
          </a:p>
        </p:txBody>
      </p:sp>
    </p:spTree>
    <p:extLst>
      <p:ext uri="{BB962C8B-B14F-4D97-AF65-F5344CB8AC3E}">
        <p14:creationId xmlns:p14="http://schemas.microsoft.com/office/powerpoint/2010/main" val="3123271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52" y="-29004"/>
            <a:ext cx="9163052" cy="23340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283739"/>
            <a:ext cx="9144001" cy="2250159"/>
          </a:xfrm>
          <a:prstGeom prst="rect">
            <a:avLst/>
          </a:prstGeom>
        </p:spPr>
      </p:pic>
      <p:pic>
        <p:nvPicPr>
          <p:cNvPr id="1032" name="Picture 8" descr="http://www.vivagym.com.pe/resources/images/content/nuestros-proyectos/viviendas/lpdmar/caracteristicas/full/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051" y="4533899"/>
            <a:ext cx="9163051" cy="23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-16322" y="-19984"/>
            <a:ext cx="9163051" cy="689383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9" y="4415880"/>
            <a:ext cx="4705580" cy="253377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" y="2151239"/>
            <a:ext cx="4705580" cy="253377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" y="-138174"/>
            <a:ext cx="4705580" cy="2533774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7384080" y="684486"/>
            <a:ext cx="1373210" cy="890588"/>
            <a:chOff x="7384080" y="684486"/>
            <a:chExt cx="1373210" cy="890588"/>
          </a:xfrm>
        </p:grpSpPr>
        <p:sp>
          <p:nvSpPr>
            <p:cNvPr id="13" name="Título 1"/>
            <p:cNvSpPr txBox="1">
              <a:spLocks/>
            </p:cNvSpPr>
            <p:nvPr/>
          </p:nvSpPr>
          <p:spPr>
            <a:xfrm>
              <a:off x="7384080" y="684486"/>
              <a:ext cx="1373210" cy="890588"/>
            </a:xfrm>
            <a:prstGeom prst="rect">
              <a:avLst/>
            </a:prstGeom>
            <a:solidFill>
              <a:srgbClr val="FF0000">
                <a:alpha val="78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1800" kern="1200" cap="all" baseline="0" dirty="0">
                  <a:solidFill>
                    <a:schemeClr val="lt1"/>
                  </a:solidFill>
                  <a:latin typeface="+mj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400" dirty="0" smtClean="0">
                  <a:latin typeface="+mj-lt"/>
                </a:rPr>
                <a:t>  </a:t>
              </a:r>
            </a:p>
            <a:p>
              <a:pPr algn="ctr"/>
              <a:endParaRPr lang="es-ES" sz="1400" dirty="0" smtClean="0">
                <a:latin typeface="+mj-lt"/>
              </a:endParaRPr>
            </a:p>
            <a:p>
              <a:pPr algn="ctr"/>
              <a:endParaRPr lang="es-ES" sz="1400" dirty="0" smtClean="0">
                <a:latin typeface="+mj-lt"/>
              </a:endParaRPr>
            </a:p>
            <a:p>
              <a:pPr algn="ctr"/>
              <a:r>
                <a:rPr lang="es-ES" sz="1400" dirty="0" smtClean="0">
                  <a:latin typeface="+mj-lt"/>
                </a:rPr>
                <a:t>ALTO RIESGO de corrupción</a:t>
              </a: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96" y="824501"/>
              <a:ext cx="389271" cy="389271"/>
            </a:xfrm>
            <a:prstGeom prst="rect">
              <a:avLst/>
            </a:prstGeom>
          </p:spPr>
        </p:pic>
      </p:grpSp>
      <p:sp>
        <p:nvSpPr>
          <p:cNvPr id="20" name="Título 1"/>
          <p:cNvSpPr txBox="1">
            <a:spLocks/>
          </p:cNvSpPr>
          <p:nvPr/>
        </p:nvSpPr>
        <p:spPr>
          <a:xfrm>
            <a:off x="7384080" y="2964572"/>
            <a:ext cx="1373210" cy="890588"/>
          </a:xfrm>
          <a:prstGeom prst="rect">
            <a:avLst/>
          </a:prstGeom>
          <a:solidFill>
            <a:srgbClr val="FF0000">
              <a:alpha val="78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cap="all" baseline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smtClean="0">
                <a:latin typeface="+mj-lt"/>
              </a:rPr>
              <a:t>  </a:t>
            </a:r>
          </a:p>
          <a:p>
            <a:pPr algn="ctr"/>
            <a:endParaRPr lang="es-ES" sz="1400" dirty="0" smtClean="0">
              <a:latin typeface="+mj-lt"/>
            </a:endParaRPr>
          </a:p>
          <a:p>
            <a:pPr algn="ctr"/>
            <a:endParaRPr lang="es-ES" sz="1400" dirty="0" smtClean="0">
              <a:latin typeface="+mj-lt"/>
            </a:endParaRPr>
          </a:p>
          <a:p>
            <a:pPr algn="ctr"/>
            <a:r>
              <a:rPr lang="es-ES" sz="1400" dirty="0"/>
              <a:t>ALTO </a:t>
            </a:r>
            <a:r>
              <a:rPr lang="es-ES" sz="1400" dirty="0" smtClean="0"/>
              <a:t>RIESGO de corrupción</a:t>
            </a:r>
            <a:endParaRPr lang="es-ES" sz="14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96" y="3104587"/>
            <a:ext cx="389271" cy="389271"/>
          </a:xfrm>
          <a:prstGeom prst="rect">
            <a:avLst/>
          </a:prstGeom>
        </p:spPr>
      </p:pic>
      <p:sp>
        <p:nvSpPr>
          <p:cNvPr id="22" name="Título 1"/>
          <p:cNvSpPr txBox="1">
            <a:spLocks/>
          </p:cNvSpPr>
          <p:nvPr/>
        </p:nvSpPr>
        <p:spPr>
          <a:xfrm>
            <a:off x="7384080" y="5274662"/>
            <a:ext cx="1373210" cy="890588"/>
          </a:xfrm>
          <a:prstGeom prst="rect">
            <a:avLst/>
          </a:prstGeom>
          <a:solidFill>
            <a:srgbClr val="FF0000">
              <a:alpha val="78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 cap="all" baseline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smtClean="0">
                <a:latin typeface="+mj-lt"/>
              </a:rPr>
              <a:t>  </a:t>
            </a:r>
          </a:p>
          <a:p>
            <a:pPr algn="ctr"/>
            <a:endParaRPr lang="es-ES" sz="1400" dirty="0" smtClean="0">
              <a:latin typeface="+mj-lt"/>
            </a:endParaRPr>
          </a:p>
          <a:p>
            <a:pPr algn="ctr"/>
            <a:endParaRPr lang="es-ES" sz="1400" dirty="0" smtClean="0">
              <a:latin typeface="+mj-lt"/>
            </a:endParaRPr>
          </a:p>
          <a:p>
            <a:pPr algn="ctr"/>
            <a:r>
              <a:rPr lang="es-ES" sz="1400" dirty="0"/>
              <a:t>ALTO </a:t>
            </a:r>
            <a:r>
              <a:rPr lang="es-ES" sz="1400" dirty="0" smtClean="0"/>
              <a:t>RIESGO de corrupción</a:t>
            </a:r>
            <a:endParaRPr lang="es-ES" sz="14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96" y="5414677"/>
            <a:ext cx="389271" cy="38927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25059" y="3029545"/>
            <a:ext cx="3881954" cy="390841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2800" b="1" dirty="0" smtClean="0">
                <a:solidFill>
                  <a:schemeClr val="bg1"/>
                </a:solidFill>
                <a:latin typeface="+mj-lt"/>
              </a:rPr>
              <a:t>INGENIERÍA &amp; </a:t>
            </a:r>
            <a:r>
              <a:rPr lang="es-ES" sz="2800" b="1" dirty="0" err="1" smtClean="0">
                <a:solidFill>
                  <a:schemeClr val="bg1"/>
                </a:solidFill>
                <a:latin typeface="+mj-lt"/>
              </a:rPr>
              <a:t>construcCIÓn</a:t>
            </a:r>
            <a:endParaRPr lang="es-E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25059" y="5487347"/>
            <a:ext cx="3881954" cy="390841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2800" b="1" dirty="0" smtClean="0">
                <a:solidFill>
                  <a:schemeClr val="bg1"/>
                </a:solidFill>
                <a:latin typeface="+mj-lt"/>
              </a:rPr>
              <a:t>BIENES RAÍCES</a:t>
            </a:r>
            <a:endParaRPr lang="es-E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25059" y="897405"/>
            <a:ext cx="3881954" cy="390841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2800" b="1" dirty="0" smtClean="0">
                <a:solidFill>
                  <a:schemeClr val="bg1"/>
                </a:solidFill>
                <a:latin typeface="+mj-lt"/>
              </a:rPr>
              <a:t>INFRAESTRUCTURA</a:t>
            </a:r>
            <a:endParaRPr lang="es-E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38064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cris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87"/>
          <a:stretch/>
        </p:blipFill>
        <p:spPr bwMode="auto">
          <a:xfrm>
            <a:off x="-21957" y="0"/>
            <a:ext cx="91850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188575" y="314676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 b="1" dirty="0" smtClean="0">
                <a:latin typeface="+mj-lt"/>
              </a:rPr>
              <a:t>Alegaciones de</a:t>
            </a:r>
            <a:endParaRPr lang="es-PE" sz="2000" b="1" dirty="0">
              <a:latin typeface="+mj-lt"/>
            </a:endParaRPr>
          </a:p>
          <a:p>
            <a:r>
              <a:rPr lang="es-PE" sz="3600" b="1" dirty="0" smtClean="0">
                <a:latin typeface="+mj-lt"/>
              </a:rPr>
              <a:t>Corrupción</a:t>
            </a:r>
            <a:endParaRPr lang="es-PE" sz="2000" b="1" dirty="0">
              <a:latin typeface="+mj-lt"/>
            </a:endParaRPr>
          </a:p>
          <a:p>
            <a:r>
              <a:rPr lang="es-PE" sz="2000" b="1" dirty="0">
                <a:latin typeface="+mj-lt"/>
              </a:rPr>
              <a:t>r</a:t>
            </a:r>
            <a:r>
              <a:rPr lang="es-PE" sz="2000" b="1" dirty="0" smtClean="0">
                <a:latin typeface="+mj-lt"/>
              </a:rPr>
              <a:t>elacionadas al caso </a:t>
            </a:r>
            <a:r>
              <a:rPr lang="es-PE" sz="2000" b="1" dirty="0" err="1" smtClean="0">
                <a:latin typeface="+mj-lt"/>
              </a:rPr>
              <a:t>Lavajato</a:t>
            </a:r>
            <a:r>
              <a:rPr lang="es-PE" sz="2000" b="1" dirty="0">
                <a:latin typeface="+mj-lt"/>
              </a:rPr>
              <a:t> </a:t>
            </a:r>
            <a:r>
              <a:rPr lang="es-PE" sz="2000" b="1" dirty="0" smtClean="0">
                <a:latin typeface="+mj-lt"/>
              </a:rPr>
              <a:t>y Club de la Construcción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72545" y="2258107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600" b="1" dirty="0" smtClean="0">
                <a:latin typeface="+mj-lt"/>
              </a:rPr>
              <a:t>Perdimos </a:t>
            </a:r>
          </a:p>
          <a:p>
            <a:pPr algn="ctr"/>
            <a:r>
              <a:rPr lang="es-PE" sz="2000" b="1" dirty="0" smtClean="0">
                <a:latin typeface="+mj-lt"/>
              </a:rPr>
              <a:t>el </a:t>
            </a:r>
            <a:r>
              <a:rPr lang="es-PE" sz="3600" b="1" dirty="0">
                <a:latin typeface="+mj-lt"/>
              </a:rPr>
              <a:t>proyecto</a:t>
            </a:r>
            <a:r>
              <a:rPr lang="es-PE" sz="2000" b="1" dirty="0">
                <a:latin typeface="+mj-lt"/>
              </a:rPr>
              <a:t> más </a:t>
            </a:r>
            <a:r>
              <a:rPr lang="es-PE" sz="2000" b="1" dirty="0" smtClean="0">
                <a:latin typeface="+mj-lt"/>
              </a:rPr>
              <a:t>grande: </a:t>
            </a:r>
            <a:r>
              <a:rPr lang="es-PE" sz="2800" b="1" dirty="0" smtClean="0">
                <a:latin typeface="+mj-lt"/>
              </a:rPr>
              <a:t>GSP</a:t>
            </a:r>
            <a:endParaRPr lang="es-ES" sz="2000" b="1" dirty="0">
              <a:latin typeface="+mj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574472" y="3059493"/>
            <a:ext cx="1970116" cy="63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solidFill>
                  <a:schemeClr val="tx1"/>
                </a:solidFill>
              </a:rPr>
              <a:t>ATRAVIESA POR LA TORMENTA PERFECTA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221851" y="2258107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600" b="1" dirty="0" smtClean="0">
                <a:latin typeface="+mj-lt"/>
              </a:rPr>
              <a:t>Perdimos</a:t>
            </a:r>
          </a:p>
          <a:p>
            <a:pPr algn="ctr"/>
            <a:r>
              <a:rPr lang="es-PE" sz="5000" b="1" dirty="0" smtClean="0">
                <a:latin typeface="+mj-lt"/>
              </a:rPr>
              <a:t>70%</a:t>
            </a:r>
            <a:r>
              <a:rPr lang="es-PE" sz="2000" b="1" dirty="0" smtClean="0">
                <a:latin typeface="+mj-lt"/>
              </a:rPr>
              <a:t> del valor de </a:t>
            </a:r>
            <a:r>
              <a:rPr lang="es-PE" sz="3200" b="1" dirty="0">
                <a:latin typeface="+mj-lt"/>
              </a:rPr>
              <a:t>capitalización</a:t>
            </a:r>
            <a:endParaRPr lang="es-ES" sz="3600" b="1" dirty="0"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43770" y="4578285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 smtClean="0">
                <a:latin typeface="+mj-lt"/>
              </a:rPr>
              <a:t>Daño a la </a:t>
            </a:r>
            <a:r>
              <a:rPr lang="es-PE" sz="3600" b="1" dirty="0" smtClean="0">
                <a:latin typeface="+mj-lt"/>
              </a:rPr>
              <a:t>Reputación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869634" y="4548208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600" b="1" dirty="0" smtClean="0">
                <a:latin typeface="+mj-lt"/>
              </a:rPr>
              <a:t>Crisis</a:t>
            </a:r>
          </a:p>
          <a:p>
            <a:pPr algn="ctr"/>
            <a:r>
              <a:rPr lang="es-PE" sz="3600" b="1" dirty="0" smtClean="0">
                <a:latin typeface="+mj-lt"/>
              </a:rPr>
              <a:t>Política </a:t>
            </a:r>
          </a:p>
          <a:p>
            <a:pPr algn="ctr"/>
            <a:r>
              <a:rPr lang="es-PE" sz="2000" b="1" dirty="0" smtClean="0">
                <a:latin typeface="+mj-lt"/>
              </a:rPr>
              <a:t>nos impactó colateralmente</a:t>
            </a:r>
            <a:endParaRPr lang="es-E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93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cris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87"/>
          <a:stretch/>
        </p:blipFill>
        <p:spPr bwMode="auto">
          <a:xfrm>
            <a:off x="-21957" y="0"/>
            <a:ext cx="9185007" cy="6858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188575" y="314676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latin typeface="+mj-lt"/>
              </a:rPr>
              <a:t>Riesgos de corrupción</a:t>
            </a:r>
            <a:endParaRPr lang="es-PE" sz="2800" b="1" dirty="0">
              <a:latin typeface="+mj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2545" y="2258107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latin typeface="+mj-lt"/>
              </a:rPr>
              <a:t>Gobierno Corporativo,</a:t>
            </a:r>
          </a:p>
          <a:p>
            <a:pPr algn="ctr"/>
            <a:r>
              <a:rPr lang="es-PE" sz="2800" b="1" dirty="0" smtClean="0">
                <a:latin typeface="+mj-lt"/>
              </a:rPr>
              <a:t>riesgos de proyectos,</a:t>
            </a:r>
          </a:p>
          <a:p>
            <a:pPr algn="ctr"/>
            <a:r>
              <a:rPr lang="es-PE" sz="2800" b="1" dirty="0" smtClean="0">
                <a:latin typeface="+mj-lt"/>
              </a:rPr>
              <a:t>riesgo financiero</a:t>
            </a:r>
            <a:endParaRPr lang="es-ES" sz="1600" b="1" dirty="0">
              <a:latin typeface="+mj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188575" y="2868338"/>
            <a:ext cx="2704434" cy="1006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solidFill>
                  <a:schemeClr val="tx1"/>
                </a:solidFill>
              </a:rPr>
              <a:t>GESTIONA VARIAS CRISIS EN PARALELO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221851" y="2258107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latin typeface="+mj-lt"/>
              </a:rPr>
              <a:t>Confianza del mercado</a:t>
            </a:r>
            <a:endParaRPr lang="es-ES" sz="2800" b="1" dirty="0">
              <a:latin typeface="+mj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643770" y="4578285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latin typeface="+mj-lt"/>
              </a:rPr>
              <a:t>Riesgo de reputación</a:t>
            </a:r>
            <a:endParaRPr lang="es-PE" sz="3600" b="1" dirty="0" smtClean="0">
              <a:latin typeface="+mj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869634" y="4548208"/>
            <a:ext cx="2704434" cy="2063499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 smtClean="0">
                <a:latin typeface="+mj-lt"/>
              </a:rPr>
              <a:t>Riesgos legales/políticos</a:t>
            </a:r>
            <a:endParaRPr lang="es-ES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24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2447035" y="311519"/>
            <a:ext cx="2103360" cy="2097632"/>
          </a:xfrm>
          <a:prstGeom prst="rect">
            <a:avLst/>
          </a:prstGeom>
          <a:solidFill>
            <a:srgbClr val="FFAF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550395" y="311519"/>
            <a:ext cx="2103360" cy="2097632"/>
          </a:xfrm>
          <a:prstGeom prst="rect">
            <a:avLst/>
          </a:prstGeom>
          <a:solidFill>
            <a:srgbClr val="FFA0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653755" y="311519"/>
            <a:ext cx="2103360" cy="2097632"/>
          </a:xfrm>
          <a:prstGeom prst="rect">
            <a:avLst/>
          </a:prstGeom>
          <a:solidFill>
            <a:srgbClr val="FF8C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447035" y="4506784"/>
            <a:ext cx="2103359" cy="2097632"/>
          </a:xfrm>
          <a:prstGeom prst="rect">
            <a:avLst/>
          </a:prstGeom>
          <a:solidFill>
            <a:srgbClr val="FF8C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653756" y="4506784"/>
            <a:ext cx="2103360" cy="2097632"/>
          </a:xfrm>
          <a:prstGeom prst="rect">
            <a:avLst/>
          </a:prstGeom>
          <a:solidFill>
            <a:srgbClr val="FF5A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550394" y="4506784"/>
            <a:ext cx="2103360" cy="2097632"/>
          </a:xfrm>
          <a:prstGeom prst="rect">
            <a:avLst/>
          </a:prstGeom>
          <a:solidFill>
            <a:srgbClr val="FF78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2447033" y="2409151"/>
            <a:ext cx="2103360" cy="2097632"/>
          </a:xfrm>
          <a:prstGeom prst="rect">
            <a:avLst/>
          </a:prstGeom>
          <a:solidFill>
            <a:srgbClr val="FFA0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3600" b="1" dirty="0">
              <a:latin typeface="+mj-lt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653756" y="2408052"/>
            <a:ext cx="2103359" cy="2097632"/>
          </a:xfrm>
          <a:prstGeom prst="rect">
            <a:avLst/>
          </a:prstGeom>
          <a:solidFill>
            <a:srgbClr val="FF7800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atin typeface="+mj-lt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447034" y="2410251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latin typeface="+mj-lt"/>
              </a:rPr>
              <a:t>Cambios Estratégicos</a:t>
            </a:r>
          </a:p>
          <a:p>
            <a:r>
              <a:rPr lang="es-ES" sz="2800" b="1" dirty="0" smtClean="0">
                <a:latin typeface="+mj-lt"/>
              </a:rPr>
              <a:t>Inmediatos</a:t>
            </a:r>
            <a:endParaRPr lang="es-ES" sz="2800" b="1" dirty="0">
              <a:latin typeface="+mj-lt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4550394" y="2408050"/>
            <a:ext cx="2103360" cy="209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7570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CuadroTexto 75"/>
          <p:cNvSpPr txBox="1"/>
          <p:nvPr/>
        </p:nvSpPr>
        <p:spPr>
          <a:xfrm>
            <a:off x="381000" y="533400"/>
            <a:ext cx="721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ES"/>
            </a:defPPr>
            <a:lvl1pPr eaLnBrk="1" hangingPunct="1">
              <a:defRPr sz="2000" b="1">
                <a:solidFill>
                  <a:schemeClr val="bg1"/>
                </a:solidFill>
                <a:latin typeface="KievitPro-Black" panose="020B0A04030101020102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PE" dirty="0" smtClean="0"/>
              <a:t>EL ANÁLISIS DE LA CAUSA RAÍZ: GOBIERNO CORPORATIVO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" y="-642"/>
            <a:ext cx="9133114" cy="68586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" y="-138174"/>
            <a:ext cx="4705580" cy="25337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25059" y="897405"/>
            <a:ext cx="3881954" cy="390841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000" cap="all" baseline="0">
                <a:solidFill>
                  <a:srgbClr val="F06823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 sz="3600" b="1" dirty="0" smtClean="0">
                <a:solidFill>
                  <a:schemeClr val="bg1"/>
                </a:solidFill>
                <a:latin typeface="+mj-lt"/>
              </a:rPr>
              <a:t>NUEVO DIRECTORIO</a:t>
            </a:r>
            <a:endParaRPr lang="es-E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35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7038975" y="120650"/>
            <a:ext cx="2087563" cy="1162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5" name="Picture 3" descr="C:\Users\diego.salazar\Desktop\Ing&amp;C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5925"/>
            <a:ext cx="1165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Imagen 14" descr="shutterstock_102662261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>
            <a:fillRect/>
          </a:stretch>
        </p:blipFill>
        <p:spPr bwMode="auto">
          <a:xfrm>
            <a:off x="0" y="287338"/>
            <a:ext cx="80914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5"/>
          <p:cNvSpPr/>
          <p:nvPr/>
        </p:nvSpPr>
        <p:spPr>
          <a:xfrm>
            <a:off x="0" y="284163"/>
            <a:ext cx="8167688" cy="739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 dirty="0"/>
          </a:p>
        </p:txBody>
      </p:sp>
      <p:cxnSp>
        <p:nvCxnSpPr>
          <p:cNvPr id="12" name="Conector recto 11"/>
          <p:cNvCxnSpPr/>
          <p:nvPr/>
        </p:nvCxnSpPr>
        <p:spPr>
          <a:xfrm>
            <a:off x="266700" y="477838"/>
            <a:ext cx="54927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7764463" y="284163"/>
            <a:ext cx="1379537" cy="739775"/>
          </a:xfrm>
          <a:prstGeom prst="rect">
            <a:avLst/>
          </a:prstGeom>
          <a:solidFill>
            <a:srgbClr val="EC66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s-ES" sz="1350">
              <a:solidFill>
                <a:prstClr val="white"/>
              </a:solidFill>
            </a:endParaRPr>
          </a:p>
        </p:txBody>
      </p:sp>
      <p:pic>
        <p:nvPicPr>
          <p:cNvPr id="59401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93713"/>
            <a:ext cx="1000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75"/>
          <p:cNvSpPr txBox="1"/>
          <p:nvPr/>
        </p:nvSpPr>
        <p:spPr>
          <a:xfrm>
            <a:off x="193675" y="562604"/>
            <a:ext cx="7219950" cy="346249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defTabSz="342900">
              <a:defRPr/>
            </a:pPr>
            <a:r>
              <a:rPr lang="en-US" sz="1650" b="1" dirty="0" smtClean="0">
                <a:solidFill>
                  <a:schemeClr val="bg1"/>
                </a:solidFill>
                <a:cs typeface="KievitPro-Bold"/>
              </a:rPr>
              <a:t>2017 - REFUERZO DEL GOBIERNO CORPORATIVO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343324" y="5170519"/>
            <a:ext cx="509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 smtClean="0"/>
              <a:t>20%</a:t>
            </a:r>
            <a:endParaRPr lang="es-PE" sz="11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20000" t="16000" r="4500" b="10000"/>
          <a:stretch/>
        </p:blipFill>
        <p:spPr>
          <a:xfrm>
            <a:off x="79375" y="1296987"/>
            <a:ext cx="8997641" cy="49606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5750" y="5193255"/>
            <a:ext cx="1252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 smtClean="0"/>
              <a:t>Supervisión de </a:t>
            </a:r>
            <a:r>
              <a:rPr lang="es-PE" sz="1100" b="1" dirty="0"/>
              <a:t>á</a:t>
            </a:r>
            <a:r>
              <a:rPr lang="es-PE" sz="1100" b="1" dirty="0" smtClean="0"/>
              <a:t>reas de negocio:</a:t>
            </a:r>
            <a:endParaRPr lang="es-PE" sz="11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838901" y="6398928"/>
            <a:ext cx="11304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700" b="1" dirty="0" smtClean="0"/>
              <a:t>(actualizado a Abril 2019)</a:t>
            </a:r>
            <a:endParaRPr lang="es-PE" sz="700" b="1" dirty="0"/>
          </a:p>
        </p:txBody>
      </p:sp>
    </p:spTree>
    <p:extLst>
      <p:ext uri="{BB962C8B-B14F-4D97-AF65-F5344CB8AC3E}">
        <p14:creationId xmlns:p14="http://schemas.microsoft.com/office/powerpoint/2010/main" val="46242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01665FD6254F84ABB035858DD2551E0" ma:contentTypeVersion="0" ma:contentTypeDescription="Crear nuevo documento." ma:contentTypeScope="" ma:versionID="96666f4d81a96bcb4fb429f11cd4c74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6edc329ff236629c56e3b879b320d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B38283-56F3-4483-BAF4-61A23D5130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BDBC172-3558-4015-9369-F0C6D81D96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4C3B21-36B5-4A3D-8E55-4F873E06EA6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3967</TotalTime>
  <Words>1435</Words>
  <Application>Microsoft Office PowerPoint</Application>
  <PresentationFormat>Presentación en pantalla (4:3)</PresentationFormat>
  <Paragraphs>359</Paragraphs>
  <Slides>36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6" baseType="lpstr">
      <vt:lpstr>맑은 고딕</vt:lpstr>
      <vt:lpstr>Arial</vt:lpstr>
      <vt:lpstr>Brush Script MT</vt:lpstr>
      <vt:lpstr>Calibri</vt:lpstr>
      <vt:lpstr>Calibri Light</vt:lpstr>
      <vt:lpstr>KievitPro-Black</vt:lpstr>
      <vt:lpstr>KievitPro-Bold</vt:lpstr>
      <vt:lpstr>Symbol</vt:lpstr>
      <vt:lpstr>Tema de Office</vt:lpstr>
      <vt:lpstr>Documento</vt:lpstr>
      <vt:lpstr>______________________    INGENIERÍA        _______ </vt:lpstr>
      <vt:lpstr>Graña y Montero es</vt:lpstr>
      <vt:lpstr>Construimos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_______  VALORES CORPORATIVOS</vt:lpstr>
      <vt:lpstr>Presentación de PowerPoint</vt:lpstr>
      <vt:lpstr>_______  ¿CUÁNTO HEMOS AVANZADO?  _______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_______  RESULTADOS  DEL GRUPO _______ </vt:lpstr>
      <vt:lpstr>Presentación de PowerPoint</vt:lpstr>
      <vt:lpstr>Presentación de PowerPoint</vt:lpstr>
      <vt:lpstr>Resultados por ahora</vt:lpstr>
      <vt:lpstr>Resultados por ahora</vt:lpstr>
      <vt:lpstr>Resultados por ahora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Humberto Gibaja Ravello</dc:creator>
  <cp:lastModifiedBy>Fernando Dyer Estrella</cp:lastModifiedBy>
  <cp:revision>141</cp:revision>
  <cp:lastPrinted>2019-05-17T21:51:16Z</cp:lastPrinted>
  <dcterms:created xsi:type="dcterms:W3CDTF">2019-01-22T15:44:36Z</dcterms:created>
  <dcterms:modified xsi:type="dcterms:W3CDTF">2019-06-20T13:27:20Z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0x010100001665FD6254F84ABB035858DD2551E0</vt:lpwstr>
  </property>
</Properties>
</file>